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2"/>
  </p:sldMasterIdLst>
  <p:notesMasterIdLst>
    <p:notesMasterId r:id="rId17"/>
  </p:notesMasterIdLst>
  <p:sldIdLst>
    <p:sldId id="256" r:id="rId3"/>
    <p:sldId id="269" r:id="rId4"/>
    <p:sldId id="270" r:id="rId5"/>
    <p:sldId id="257" r:id="rId6"/>
    <p:sldId id="259" r:id="rId7"/>
    <p:sldId id="271" r:id="rId8"/>
    <p:sldId id="289" r:id="rId9"/>
    <p:sldId id="290" r:id="rId10"/>
    <p:sldId id="258" r:id="rId11"/>
    <p:sldId id="262" r:id="rId12"/>
    <p:sldId id="264" r:id="rId13"/>
    <p:sldId id="261" r:id="rId14"/>
    <p:sldId id="263" r:id="rId15"/>
    <p:sldId id="26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1" autoAdjust="0"/>
    <p:restoredTop sz="72329" autoAdjust="0"/>
  </p:normalViewPr>
  <p:slideViewPr>
    <p:cSldViewPr snapToGrid="0">
      <p:cViewPr varScale="1">
        <p:scale>
          <a:sx n="80" d="100"/>
          <a:sy n="80" d="100"/>
        </p:scale>
        <p:origin x="94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0E54F6-6EEA-4D70-A9F5-9260BADBE1BD}" type="datetimeFigureOut">
              <a:rPr lang="en-US" smtClean="0"/>
              <a:t>10/8/2024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D3AF8-B284-4A69-A234-B6656FE7CC84}" type="slidenum">
              <a:rPr lang="en-US" smtClean="0"/>
              <a:t>‹#›</a:t>
            </a:fld>
            <a:endParaRPr lang="en-US"/>
          </a:p>
        </p:txBody>
      </p:sp>
    </p:spTree>
    <p:extLst>
      <p:ext uri="{BB962C8B-B14F-4D97-AF65-F5344CB8AC3E}">
        <p14:creationId xmlns:p14="http://schemas.microsoft.com/office/powerpoint/2010/main" val="3499643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0571C3-8BC4-9F42-9E1C-8F0DB14434A6}" type="slidenum">
              <a:rPr lang="en-US" smtClean="0"/>
              <a:t>6</a:t>
            </a:fld>
            <a:endParaRPr lang="en-US"/>
          </a:p>
        </p:txBody>
      </p:sp>
    </p:spTree>
    <p:extLst>
      <p:ext uri="{BB962C8B-B14F-4D97-AF65-F5344CB8AC3E}">
        <p14:creationId xmlns:p14="http://schemas.microsoft.com/office/powerpoint/2010/main" val="2480871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A0571C3-8BC4-9F42-9E1C-8F0DB14434A6}" type="slidenum">
              <a:rPr lang="en-US" smtClean="0"/>
              <a:t>7</a:t>
            </a:fld>
            <a:endParaRPr lang="en-US"/>
          </a:p>
        </p:txBody>
      </p:sp>
    </p:spTree>
    <p:extLst>
      <p:ext uri="{BB962C8B-B14F-4D97-AF65-F5344CB8AC3E}">
        <p14:creationId xmlns:p14="http://schemas.microsoft.com/office/powerpoint/2010/main" val="1047054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0571C3-8BC4-9F42-9E1C-8F0DB14434A6}" type="slidenum">
              <a:rPr lang="en-US" smtClean="0"/>
              <a:t>8</a:t>
            </a:fld>
            <a:endParaRPr lang="en-US"/>
          </a:p>
        </p:txBody>
      </p:sp>
    </p:spTree>
    <p:extLst>
      <p:ext uri="{BB962C8B-B14F-4D97-AF65-F5344CB8AC3E}">
        <p14:creationId xmlns:p14="http://schemas.microsoft.com/office/powerpoint/2010/main" val="156071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Use a series of statistical tests to look at the relationship between </a:t>
            </a:r>
          </a:p>
        </p:txBody>
      </p:sp>
      <p:sp>
        <p:nvSpPr>
          <p:cNvPr id="4" name="Slide Number Placeholder 3"/>
          <p:cNvSpPr>
            <a:spLocks noGrp="1"/>
          </p:cNvSpPr>
          <p:nvPr>
            <p:ph type="sldNum" sz="quarter" idx="5"/>
          </p:nvPr>
        </p:nvSpPr>
        <p:spPr/>
        <p:txBody>
          <a:bodyPr/>
          <a:lstStyle/>
          <a:p>
            <a:fld id="{CF3D3AF8-B284-4A69-A234-B6656FE7CC84}" type="slidenum">
              <a:rPr lang="en-US" smtClean="0"/>
              <a:t>11</a:t>
            </a:fld>
            <a:endParaRPr lang="en-US"/>
          </a:p>
        </p:txBody>
      </p:sp>
    </p:spTree>
    <p:extLst>
      <p:ext uri="{BB962C8B-B14F-4D97-AF65-F5344CB8AC3E}">
        <p14:creationId xmlns:p14="http://schemas.microsoft.com/office/powerpoint/2010/main" val="4242482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10/8/2024</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10/8/2024</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10/8/2024</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10/8/2024</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10/8/2024</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10/8/2024</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10/8/2024</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1600200" y="0"/>
            <a:ext cx="5029200" cy="5943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8" name="Picture 7" descr="Puffy white clouds in deep blue sky"/>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pic>
        <p:nvPicPr>
          <p:cNvPr id="10" name="Picture 9" descr="Closeup of plant shoot"/>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Picture 10" descr="Waves"/>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Tree>
    <p:extLst>
      <p:ext uri="{BB962C8B-B14F-4D97-AF65-F5344CB8AC3E}">
        <p14:creationId xmlns:p14="http://schemas.microsoft.com/office/powerpoint/2010/main" val="2964184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E97EBBA0-4565-EA48-941A-446A00D73CC6}" type="datetime1">
              <a:rPr lang="en-US" smtClean="0"/>
              <a:t>10/8/2024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936992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pic>
        <p:nvPicPr>
          <p:cNvPr id="11" name="Picture 10" descr="Closeup of green plants"/>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pic>
        <p:nvPicPr>
          <p:cNvPr id="9" name="Picture 8" descr="Waves"/>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spTree>
    <p:extLst>
      <p:ext uri="{BB962C8B-B14F-4D97-AF65-F5344CB8AC3E}">
        <p14:creationId xmlns:p14="http://schemas.microsoft.com/office/powerpoint/2010/main" val="302551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F765CD01-9727-0447-A88A-ED60EFA31341}" type="datetime1">
              <a:rPr lang="en-US" smtClean="0"/>
              <a:t>10/8/2024</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606978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09699" y="2434147"/>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434147"/>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Slide Number Placeholder 8"/>
          <p:cNvSpPr>
            <a:spLocks noGrp="1"/>
          </p:cNvSpPr>
          <p:nvPr>
            <p:ph type="sldNum" sz="quarter" idx="12"/>
          </p:nvPr>
        </p:nvSpPr>
        <p:spPr/>
        <p:txBody>
          <a:bodyPr/>
          <a:lstStyle/>
          <a:p>
            <a:fld id="{9CD8D479-8942-46E8-A226-A4E01F7A105C}" type="slidenum">
              <a:rPr/>
              <a:t>‹#›</a:t>
            </a:fld>
            <a:endParaRPr dirty="0"/>
          </a:p>
        </p:txBody>
      </p:sp>
      <p:sp>
        <p:nvSpPr>
          <p:cNvPr id="7" name="Date Placeholder 6"/>
          <p:cNvSpPr>
            <a:spLocks noGrp="1"/>
          </p:cNvSpPr>
          <p:nvPr>
            <p:ph type="dt" sz="half" idx="10"/>
          </p:nvPr>
        </p:nvSpPr>
        <p:spPr/>
        <p:txBody>
          <a:bodyPr/>
          <a:lstStyle/>
          <a:p>
            <a:fld id="{46690034-AED1-D248-B72E-1BB42962637C}" type="datetime1">
              <a:rPr lang="en-US" smtClean="0"/>
              <a:t>10/8/2024</a:t>
            </a:fld>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3951348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9CD8D479-8942-46E8-A226-A4E01F7A105C}" type="slidenum">
              <a:rPr/>
              <a:t>‹#›</a:t>
            </a:fld>
            <a:endParaRPr/>
          </a:p>
        </p:txBody>
      </p:sp>
      <p:sp>
        <p:nvSpPr>
          <p:cNvPr id="3" name="Date Placeholder 2"/>
          <p:cNvSpPr>
            <a:spLocks noGrp="1"/>
          </p:cNvSpPr>
          <p:nvPr>
            <p:ph type="dt" sz="half" idx="10"/>
          </p:nvPr>
        </p:nvSpPr>
        <p:spPr/>
        <p:txBody>
          <a:bodyPr/>
          <a:lstStyle/>
          <a:p>
            <a:fld id="{63D67D4B-B9E2-3343-91AB-5999C050EC63}" type="datetime1">
              <a:rPr lang="en-US" smtClean="0"/>
              <a:t>10/8/2024</a:t>
            </a:fld>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970749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D8D479-8942-46E8-A226-A4E01F7A105C}" type="slidenum">
              <a:rPr/>
              <a:t>‹#›</a:t>
            </a:fld>
            <a:endParaRPr/>
          </a:p>
        </p:txBody>
      </p:sp>
      <p:sp>
        <p:nvSpPr>
          <p:cNvPr id="2" name="Date Placeholder 1"/>
          <p:cNvSpPr>
            <a:spLocks noGrp="1"/>
          </p:cNvSpPr>
          <p:nvPr>
            <p:ph type="dt" sz="half" idx="10"/>
          </p:nvPr>
        </p:nvSpPr>
        <p:spPr/>
        <p:txBody>
          <a:bodyPr/>
          <a:lstStyle/>
          <a:p>
            <a:fld id="{E8E2F2B7-E1FE-7247-B64E-B9B88F29A693}" type="datetime1">
              <a:rPr lang="en-US" smtClean="0"/>
              <a:t>10/8/2024</a:t>
            </a:fld>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762182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4" y="919616"/>
            <a:ext cx="4155622" cy="2532888"/>
          </a:xfrm>
        </p:spPr>
        <p:txBody>
          <a:bodyPr anchor="b"/>
          <a:lstStyle>
            <a:lvl1pPr>
              <a:defRPr sz="3200"/>
            </a:lvl1pPr>
          </a:lstStyle>
          <a:p>
            <a:r>
              <a:rPr lang="en-US"/>
              <a:t>Click to edit Master title style</a:t>
            </a:r>
            <a:endParaRPr/>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6682434" y="3502152"/>
            <a:ext cx="4155622" cy="2479548"/>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0233ADAB-7777-DE44-A729-5C227646075A}" type="datetime1">
              <a:rPr lang="en-US" smtClean="0"/>
              <a:t>10/8/2024</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62712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5" y="919616"/>
            <a:ext cx="4155622" cy="2532888"/>
          </a:xfrm>
        </p:spPr>
        <p:txBody>
          <a:bodyPr anchor="b"/>
          <a:lstStyle>
            <a:lvl1pPr>
              <a:defRPr sz="3200"/>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682435" y="3502152"/>
            <a:ext cx="4155622" cy="2479547"/>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C6343297-482D-5246-97BE-2F14C9528E14}" type="datetime1">
              <a:rPr lang="en-US" smtClean="0"/>
              <a:t>10/8/2024</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180133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7A3E8F20-80C5-5745-AD23-6033364EA8B7}" type="datetime1">
              <a:rPr lang="en-US" smtClean="0"/>
              <a:t>10/8/2024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1500330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190500"/>
            <a:ext cx="7734300" cy="59864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C62531A0-286F-8248-84B5-912940DB4122}" type="datetime1">
              <a:rPr lang="en-US" smtClean="0"/>
              <a:t>10/8/2024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3366149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10/8/2024</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accent1">
                  <a:lumMod val="75000"/>
                </a:scheme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rPr lang="en-US" dirty="0"/>
              <a:t>E</a:t>
            </a:r>
            <a:r>
              <a:rPr dirty="0"/>
              <a:t>dit Master text styles</a:t>
            </a:r>
          </a:p>
          <a:p>
            <a:pPr lvl="1"/>
            <a:r>
              <a:rPr dirty="0"/>
              <a:t>Second level</a:t>
            </a:r>
          </a:p>
          <a:p>
            <a:pPr lvl="2"/>
            <a:r>
              <a:rPr dirty="0"/>
              <a:t>Third level</a:t>
            </a:r>
          </a:p>
          <a:p>
            <a:pPr lvl="3"/>
            <a:r>
              <a:rPr dirty="0"/>
              <a:t>Fourth level</a:t>
            </a:r>
          </a:p>
          <a:p>
            <a:pPr lvl="4"/>
            <a:r>
              <a:rPr dirty="0"/>
              <a:t>Fifth level</a:t>
            </a:r>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9CD8D479-8942-46E8-A226-A4E01F7A105C}" type="slidenum">
              <a:rPr lang="en-US" smtClean="0"/>
              <a:pPr/>
              <a:t>‹#›</a:t>
            </a:fld>
            <a:endParaRPr lang="en-US" dirty="0"/>
          </a:p>
        </p:txBody>
      </p:sp>
      <p:sp>
        <p:nvSpPr>
          <p:cNvPr id="4" name="Date Placeholder 3"/>
          <p:cNvSpPr>
            <a:spLocks noGrp="1"/>
          </p:cNvSpPr>
          <p:nvPr>
            <p:ph type="dt" sz="half" idx="2"/>
          </p:nvPr>
        </p:nvSpPr>
        <p:spPr>
          <a:xfrm>
            <a:off x="453403" y="6629400"/>
            <a:ext cx="100066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2ABCB98E-9A8F-4C43-B41F-7FBB71E43641}" type="datetime1">
              <a:rPr lang="en-US" smtClean="0"/>
              <a:t>10/8/2024</a:t>
            </a:fld>
            <a:endParaRPr lang="en-US" dirty="0"/>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1100">
                <a:solidFill>
                  <a:schemeClr val="accent1">
                    <a:lumMod val="50000"/>
                  </a:schemeClr>
                </a:solidFill>
              </a:defRPr>
            </a:lvl1pPr>
          </a:lstStyle>
          <a:p>
            <a:endParaRPr lang="en-US" dirty="0"/>
          </a:p>
        </p:txBody>
      </p:sp>
    </p:spTree>
    <p:extLst>
      <p:ext uri="{BB962C8B-B14F-4D97-AF65-F5344CB8AC3E}">
        <p14:creationId xmlns:p14="http://schemas.microsoft.com/office/powerpoint/2010/main" val="16719138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5931F-A26F-F0C4-677B-6F3088E0F46F}"/>
              </a:ext>
            </a:extLst>
          </p:cNvPr>
          <p:cNvSpPr>
            <a:spLocks noGrp="1"/>
          </p:cNvSpPr>
          <p:nvPr>
            <p:ph type="ctrTitle"/>
          </p:nvPr>
        </p:nvSpPr>
        <p:spPr>
          <a:xfrm>
            <a:off x="1759236" y="2075505"/>
            <a:ext cx="8679915" cy="1353496"/>
          </a:xfrm>
        </p:spPr>
        <p:txBody>
          <a:bodyPr>
            <a:normAutofit fontScale="90000"/>
          </a:bodyPr>
          <a:lstStyle/>
          <a:p>
            <a:r>
              <a:rPr lang="en-US" b="0" i="0" dirty="0">
                <a:solidFill>
                  <a:schemeClr val="bg1"/>
                </a:solidFill>
                <a:effectLst/>
                <a:latin typeface="Arial" panose="020B0604020202020204" pitchFamily="34" charset="0"/>
              </a:rPr>
              <a:t>Local health inequities tied to air pollution in Austin</a:t>
            </a:r>
            <a:endParaRPr lang="en-US" dirty="0">
              <a:solidFill>
                <a:schemeClr val="bg1"/>
              </a:solidFill>
            </a:endParaRPr>
          </a:p>
        </p:txBody>
      </p:sp>
      <p:sp>
        <p:nvSpPr>
          <p:cNvPr id="3" name="Subtitle 2">
            <a:extLst>
              <a:ext uri="{FF2B5EF4-FFF2-40B4-BE49-F238E27FC236}">
                <a16:creationId xmlns:a16="http://schemas.microsoft.com/office/drawing/2014/main" id="{494F2DF1-D29A-83CF-E9A4-F598B4FBC4AF}"/>
              </a:ext>
            </a:extLst>
          </p:cNvPr>
          <p:cNvSpPr>
            <a:spLocks noGrp="1"/>
          </p:cNvSpPr>
          <p:nvPr>
            <p:ph type="subTitle" idx="1"/>
          </p:nvPr>
        </p:nvSpPr>
        <p:spPr>
          <a:xfrm>
            <a:off x="1759237" y="3603010"/>
            <a:ext cx="8673427" cy="1625844"/>
          </a:xfrm>
        </p:spPr>
        <p:txBody>
          <a:bodyPr>
            <a:normAutofit fontScale="92500" lnSpcReduction="20000"/>
          </a:bodyPr>
          <a:lstStyle/>
          <a:p>
            <a:r>
              <a:rPr lang="en-US" sz="3600" dirty="0"/>
              <a:t>Sarah Chambliss, MSE PhD</a:t>
            </a:r>
          </a:p>
          <a:p>
            <a:r>
              <a:rPr lang="en-US" dirty="0"/>
              <a:t>Research Associate, Department of Population Health</a:t>
            </a:r>
            <a:br>
              <a:rPr lang="en-US" dirty="0"/>
            </a:br>
            <a:r>
              <a:rPr lang="en-US" dirty="0"/>
              <a:t>The University of Texas at Austin Dell Medical School</a:t>
            </a:r>
          </a:p>
          <a:p>
            <a:r>
              <a:rPr lang="en-US" dirty="0"/>
              <a:t>Co-authors: RA </a:t>
            </a:r>
            <a:r>
              <a:rPr lang="en-US" dirty="0" err="1"/>
              <a:t>Zárate</a:t>
            </a:r>
            <a:r>
              <a:rPr lang="en-US" dirty="0"/>
              <a:t>, Elizabeth Matsui, Corwin Zigler</a:t>
            </a:r>
            <a:br>
              <a:rPr lang="en-US" dirty="0"/>
            </a:br>
            <a:r>
              <a:rPr lang="en-US" dirty="0"/>
              <a:t>NIH funding: R01ES034803</a:t>
            </a:r>
          </a:p>
        </p:txBody>
      </p:sp>
    </p:spTree>
    <p:extLst>
      <p:ext uri="{BB962C8B-B14F-4D97-AF65-F5344CB8AC3E}">
        <p14:creationId xmlns:p14="http://schemas.microsoft.com/office/powerpoint/2010/main" val="899101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51777" y="2263913"/>
            <a:ext cx="6949440" cy="1520687"/>
          </a:xfrm>
        </p:spPr>
        <p:txBody>
          <a:bodyPr>
            <a:noAutofit/>
          </a:bodyPr>
          <a:lstStyle/>
          <a:p>
            <a:pPr algn="ctr"/>
            <a:r>
              <a:rPr lang="en-US" sz="4400" b="1" i="1" dirty="0">
                <a:solidFill>
                  <a:schemeClr val="tx2"/>
                </a:solidFill>
                <a:latin typeface="Calibri" panose="020F0502020204030204" pitchFamily="34" charset="0"/>
                <a:cs typeface="Calibri" panose="020F0502020204030204" pitchFamily="34" charset="0"/>
              </a:rPr>
              <a:t>Connecting Environment to Health in Texas &amp; Beyond</a:t>
            </a:r>
            <a:endParaRPr lang="en-US" sz="4400" b="1" dirty="0">
              <a:solidFill>
                <a:schemeClr val="tx2"/>
              </a:solidFill>
              <a:latin typeface="Calibri" panose="020F0502020204030204" pitchFamily="34" charset="0"/>
              <a:cs typeface="Calibri" panose="020F0502020204030204" pitchFamily="34" charset="0"/>
            </a:endParaRPr>
          </a:p>
        </p:txBody>
      </p:sp>
      <p:sp>
        <p:nvSpPr>
          <p:cNvPr id="5" name="Text Placeholder 4"/>
          <p:cNvSpPr>
            <a:spLocks noGrp="1"/>
          </p:cNvSpPr>
          <p:nvPr>
            <p:ph type="body" idx="1"/>
          </p:nvPr>
        </p:nvSpPr>
        <p:spPr>
          <a:xfrm>
            <a:off x="1752545" y="4064001"/>
            <a:ext cx="6949440" cy="2046816"/>
          </a:xfrm>
        </p:spPr>
        <p:txBody>
          <a:bodyPr>
            <a:normAutofit/>
          </a:bodyPr>
          <a:lstStyle/>
          <a:p>
            <a:pPr algn="ctr"/>
            <a:r>
              <a:rPr lang="en-US" sz="2000" dirty="0">
                <a:latin typeface="Calibri Light" panose="020F0302020204030204" pitchFamily="34" charset="0"/>
                <a:cs typeface="Calibri Light" panose="020F0302020204030204" pitchFamily="34" charset="0"/>
              </a:rPr>
              <a:t>CHEER is a hub for multidisciplinary environmental health sciences research and education. The center brings together experts from the Cockrell School of Engineering, College of Natural Sciences, College of Pharmacy, Steve Hicks School of Social Work, Jackson School </a:t>
            </a:r>
            <a:r>
              <a:rPr lang="en-US" sz="2000">
                <a:latin typeface="Calibri Light" panose="020F0302020204030204" pitchFamily="34" charset="0"/>
                <a:cs typeface="Calibri Light" panose="020F0302020204030204" pitchFamily="34" charset="0"/>
              </a:rPr>
              <a:t>of Geosciences </a:t>
            </a:r>
            <a:r>
              <a:rPr lang="en-US" sz="2000" dirty="0">
                <a:latin typeface="Calibri Light" panose="020F0302020204030204" pitchFamily="34" charset="0"/>
                <a:cs typeface="Calibri Light" panose="020F0302020204030204" pitchFamily="34" charset="0"/>
              </a:rPr>
              <a:t>and Dell </a:t>
            </a:r>
            <a:r>
              <a:rPr lang="en-US" sz="2000">
                <a:latin typeface="Calibri Light" panose="020F0302020204030204" pitchFamily="34" charset="0"/>
                <a:cs typeface="Calibri Light" panose="020F0302020204030204" pitchFamily="34" charset="0"/>
              </a:rPr>
              <a:t>Medical School </a:t>
            </a:r>
            <a:r>
              <a:rPr lang="en-US" sz="2000" dirty="0">
                <a:latin typeface="Calibri Light" panose="020F0302020204030204" pitchFamily="34" charset="0"/>
                <a:cs typeface="Calibri Light" panose="020F0302020204030204" pitchFamily="34" charset="0"/>
              </a:rPr>
              <a:t>at The University of Texas at Austin.</a:t>
            </a:r>
          </a:p>
          <a:p>
            <a:endParaRPr lang="en-US" dirty="0"/>
          </a:p>
        </p:txBody>
      </p:sp>
      <p:pic>
        <p:nvPicPr>
          <p:cNvPr id="6" name="Picture 2" descr="https://public.boxcloud.com/api/2.0/internal_files/592308858779/versions/627780539579/representations/png_paged_2048x2048/content/1.png?access_token=1!gn3xEmiLLZZZQXt_OFIOr9FWmo7iLkZQ3udL8W74jFa-_KpuOKW2VvclUuIIxYmONQADioSehCC6P_U-OliAdxPVbgEjp4vNQIYc1FMVlXIZC0EeC_l1PYDEY8MxQnPcOsgX6PnQ7TFQ9G_vPO-Rf0Aih6yepTzZh4xw4jUDhnf_ewWjgiI9BKm3Vc6-QgB8ZfHzTZr1sCmidmgJvjydQLfGibux196xlOkJNFfTTMe6nRb8IQ5jZKNrRH7JikI0w7PBf1eG-TJv410iiW5lhnK_7w9Uk3gCKt0om6KIkei8AINDI_JHO3fOxZwEVklcI69isii5JkjmwlePJmgtQSfeVjaQhO2_75m06nc5Ceywif1GNsTwTWIH4pb5Y1AaVt-rXPkcJ1l2pE4PM33sy2S7GFp8H_Z4qEou8aL9YTFxioSNQZ2X92rpOzzYhMsIvmNeIl1qeipVogvCGqC3WLeSZnLf7ehF35NTkpigsJvz7aAK3xuClvPEtKQZ67Buz8uorCGWlT_sH9JxFVkxHp_x08NOaH7mnF_hq-iHVOxpMfvCGEvzTghu4RU6cPD8Qg..&amp;shared_link=https%3A%2F%2Futexas.app.box.com%2Fs%2Fi2d6oti997yyes6wi22dnekdcmbd9unh&amp;box_client_name=box-content-preview&amp;box_client_version=2.32.2">
            <a:extLst>
              <a:ext uri="{FF2B5EF4-FFF2-40B4-BE49-F238E27FC236}">
                <a16:creationId xmlns:a16="http://schemas.microsoft.com/office/drawing/2014/main" id="{AAB95965-947D-42B8-B3CA-941896CA275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752" y="543063"/>
            <a:ext cx="5329483" cy="10541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224C704-B951-4E8B-9DC5-1582078871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7948" y="543063"/>
            <a:ext cx="2908300" cy="1164651"/>
          </a:xfrm>
          <a:prstGeom prst="rect">
            <a:avLst/>
          </a:prstGeom>
        </p:spPr>
      </p:pic>
      <p:sp>
        <p:nvSpPr>
          <p:cNvPr id="2" name="TextBox 1">
            <a:extLst>
              <a:ext uri="{FF2B5EF4-FFF2-40B4-BE49-F238E27FC236}">
                <a16:creationId xmlns:a16="http://schemas.microsoft.com/office/drawing/2014/main" id="{1DD97397-EC21-4F66-9084-66FC1633015A}"/>
              </a:ext>
            </a:extLst>
          </p:cNvPr>
          <p:cNvSpPr txBox="1"/>
          <p:nvPr/>
        </p:nvSpPr>
        <p:spPr>
          <a:xfrm flipH="1">
            <a:off x="233498" y="6002732"/>
            <a:ext cx="1190624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D3E2F"/>
                </a:solidFill>
                <a:effectLst/>
                <a:uLnTx/>
                <a:uFillTx/>
                <a:latin typeface="Corbel" panose="020B0503020204020204"/>
                <a:ea typeface="+mn-ea"/>
                <a:cs typeface="+mn-cs"/>
              </a:rPr>
              <a:t>Director: Elizabeth Matsui, MD, MHS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D3E2F"/>
                </a:solidFill>
                <a:effectLst/>
                <a:uLnTx/>
                <a:uFillTx/>
                <a:latin typeface="Corbel" panose="020B0503020204020204"/>
                <a:ea typeface="+mn-ea"/>
                <a:cs typeface="+mn-cs"/>
              </a:rPr>
              <a:t>Steering Committee: Catherine Cubbin, Lydia Contreras, Andrea Gore, Kerry Kinney, Roger Peng, Geeta Persad, Susan Balcer Whaley, Corwin Zigler</a:t>
            </a:r>
          </a:p>
        </p:txBody>
      </p:sp>
    </p:spTree>
    <p:extLst>
      <p:ext uri="{BB962C8B-B14F-4D97-AF65-F5344CB8AC3E}">
        <p14:creationId xmlns:p14="http://schemas.microsoft.com/office/powerpoint/2010/main" val="375262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17AA2-FCF5-6ED8-58A1-A63BB50261C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AE400AA-76D9-AEB2-2946-3247EBB81615}"/>
              </a:ext>
            </a:extLst>
          </p:cNvPr>
          <p:cNvSpPr>
            <a:spLocks noGrp="1"/>
          </p:cNvSpPr>
          <p:nvPr>
            <p:ph type="title"/>
          </p:nvPr>
        </p:nvSpPr>
        <p:spPr>
          <a:xfrm>
            <a:off x="1751777" y="2263913"/>
            <a:ext cx="6949440" cy="1520687"/>
          </a:xfrm>
        </p:spPr>
        <p:txBody>
          <a:bodyPr>
            <a:noAutofit/>
          </a:bodyPr>
          <a:lstStyle/>
          <a:p>
            <a:pPr algn="ctr"/>
            <a:r>
              <a:rPr lang="en-US" sz="3600" b="1" i="1" dirty="0">
                <a:effectLst/>
                <a:latin typeface="Arial" panose="020B0604020202020204" pitchFamily="34" charset="0"/>
              </a:rPr>
              <a:t>Insights from INHALE</a:t>
            </a:r>
            <a:r>
              <a:rPr lang="en-US" sz="3600" i="1" dirty="0">
                <a:effectLst/>
                <a:latin typeface="Arial" panose="020B0604020202020204" pitchFamily="34" charset="0"/>
              </a:rPr>
              <a:t>: Inequitable Neighborhood Health and Airborne Lung Exposures</a:t>
            </a:r>
            <a:r>
              <a:rPr lang="en-US" sz="3600" i="0" dirty="0">
                <a:effectLst/>
                <a:latin typeface="Arial" panose="020B0604020202020204" pitchFamily="34" charset="0"/>
              </a:rPr>
              <a:t>. </a:t>
            </a:r>
            <a:endParaRPr lang="en-US" sz="3600" b="1" dirty="0">
              <a:latin typeface="Calibri" panose="020F0502020204030204" pitchFamily="34" charset="0"/>
              <a:cs typeface="Calibri" panose="020F0502020204030204" pitchFamily="34" charset="0"/>
            </a:endParaRPr>
          </a:p>
        </p:txBody>
      </p:sp>
      <p:sp>
        <p:nvSpPr>
          <p:cNvPr id="5" name="Text Placeholder 4">
            <a:extLst>
              <a:ext uri="{FF2B5EF4-FFF2-40B4-BE49-F238E27FC236}">
                <a16:creationId xmlns:a16="http://schemas.microsoft.com/office/drawing/2014/main" id="{52DEC5A6-F700-E915-23AA-30647C013D87}"/>
              </a:ext>
            </a:extLst>
          </p:cNvPr>
          <p:cNvSpPr>
            <a:spLocks noGrp="1"/>
          </p:cNvSpPr>
          <p:nvPr>
            <p:ph type="body" idx="1"/>
          </p:nvPr>
        </p:nvSpPr>
        <p:spPr>
          <a:xfrm>
            <a:off x="1729079" y="3870258"/>
            <a:ext cx="6949440" cy="2046816"/>
          </a:xfrm>
        </p:spPr>
        <p:txBody>
          <a:bodyPr>
            <a:normAutofit/>
          </a:bodyPr>
          <a:lstStyle/>
          <a:p>
            <a:r>
              <a:rPr lang="en-US" sz="2000" dirty="0">
                <a:solidFill>
                  <a:srgbClr val="222222"/>
                </a:solidFill>
                <a:latin typeface="Arial" panose="020B0604020202020204" pitchFamily="34" charset="0"/>
              </a:rPr>
              <a:t>T</a:t>
            </a:r>
            <a:r>
              <a:rPr lang="en-US" sz="2000" b="0" i="0" dirty="0">
                <a:solidFill>
                  <a:srgbClr val="222222"/>
                </a:solidFill>
                <a:effectLst/>
                <a:latin typeface="Arial" panose="020B0604020202020204" pitchFamily="34" charset="0"/>
              </a:rPr>
              <a:t>he INHALE study, supported by a grant from NIH NIEHS, is a multidisciplinary investigation into the interrelationships between air pollution, health disparities, and urban planning. We investigate how racial and ethnic disparities in asthma morbidity in Austin and across the state of Texas are linked to urban planning policies that resulted in exposure to more, and more toxic, sources of air pollution.</a:t>
            </a:r>
            <a:endParaRPr lang="en-US" dirty="0"/>
          </a:p>
        </p:txBody>
      </p:sp>
      <p:pic>
        <p:nvPicPr>
          <p:cNvPr id="6" name="Picture 2" descr="https://public.boxcloud.com/api/2.0/internal_files/592308858779/versions/627780539579/representations/png_paged_2048x2048/content/1.png?access_token=1!gn3xEmiLLZZZQXt_OFIOr9FWmo7iLkZQ3udL8W74jFa-_KpuOKW2VvclUuIIxYmONQADioSehCC6P_U-OliAdxPVbgEjp4vNQIYc1FMVlXIZC0EeC_l1PYDEY8MxQnPcOsgX6PnQ7TFQ9G_vPO-Rf0Aih6yepTzZh4xw4jUDhnf_ewWjgiI9BKm3Vc6-QgB8ZfHzTZr1sCmidmgJvjydQLfGibux196xlOkJNFfTTMe6nRb8IQ5jZKNrRH7JikI0w7PBf1eG-TJv410iiW5lhnK_7w9Uk3gCKt0om6KIkei8AINDI_JHO3fOxZwEVklcI69isii5JkjmwlePJmgtQSfeVjaQhO2_75m06nc5Ceywif1GNsTwTWIH4pb5Y1AaVt-rXPkcJ1l2pE4PM33sy2S7GFp8H_Z4qEou8aL9YTFxioSNQZ2X92rpOzzYhMsIvmNeIl1qeipVogvCGqC3WLeSZnLf7ehF35NTkpigsJvz7aAK3xuClvPEtKQZ67Buz8uorCGWlT_sH9JxFVkxHp_x08NOaH7mnF_hq-iHVOxpMfvCGEvzTghu4RU6cPD8Qg..&amp;shared_link=https%3A%2F%2Futexas.app.box.com%2Fs%2Fi2d6oti997yyes6wi22dnekdcmbd9unh&amp;box_client_name=box-content-preview&amp;box_client_version=2.32.2">
            <a:extLst>
              <a:ext uri="{FF2B5EF4-FFF2-40B4-BE49-F238E27FC236}">
                <a16:creationId xmlns:a16="http://schemas.microsoft.com/office/drawing/2014/main" id="{2F79ADC1-FD9A-DBA6-B1DC-C4272332815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752" y="543063"/>
            <a:ext cx="5329483" cy="10541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A39A0F3-E52E-B851-8565-BBDDD15FC7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7948" y="543063"/>
            <a:ext cx="2908300" cy="1164651"/>
          </a:xfrm>
          <a:prstGeom prst="rect">
            <a:avLst/>
          </a:prstGeom>
        </p:spPr>
      </p:pic>
    </p:spTree>
    <p:extLst>
      <p:ext uri="{BB962C8B-B14F-4D97-AF65-F5344CB8AC3E}">
        <p14:creationId xmlns:p14="http://schemas.microsoft.com/office/powerpoint/2010/main" val="3952879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8997F-D717-6FCC-ACBE-535EC4340AAB}"/>
              </a:ext>
            </a:extLst>
          </p:cNvPr>
          <p:cNvSpPr>
            <a:spLocks noGrp="1"/>
          </p:cNvSpPr>
          <p:nvPr>
            <p:ph type="title"/>
          </p:nvPr>
        </p:nvSpPr>
        <p:spPr/>
        <p:txBody>
          <a:bodyPr>
            <a:normAutofit fontScale="90000"/>
          </a:bodyPr>
          <a:lstStyle/>
          <a:p>
            <a:r>
              <a:rPr lang="en-US" dirty="0"/>
              <a:t>Why are there more asthma ED visits from East Austin?</a:t>
            </a:r>
          </a:p>
        </p:txBody>
      </p:sp>
      <p:sp>
        <p:nvSpPr>
          <p:cNvPr id="3" name="Content Placeholder 2">
            <a:extLst>
              <a:ext uri="{FF2B5EF4-FFF2-40B4-BE49-F238E27FC236}">
                <a16:creationId xmlns:a16="http://schemas.microsoft.com/office/drawing/2014/main" id="{062ED8C2-377C-A21F-FB08-F0A12E0E7176}"/>
              </a:ext>
            </a:extLst>
          </p:cNvPr>
          <p:cNvSpPr>
            <a:spLocks noGrp="1"/>
          </p:cNvSpPr>
          <p:nvPr>
            <p:ph idx="1"/>
          </p:nvPr>
        </p:nvSpPr>
        <p:spPr>
          <a:xfrm>
            <a:off x="5118445" y="3429000"/>
            <a:ext cx="6281873" cy="3086935"/>
          </a:xfrm>
        </p:spPr>
        <p:txBody>
          <a:bodyPr>
            <a:normAutofit lnSpcReduction="10000"/>
          </a:bodyPr>
          <a:lstStyle/>
          <a:p>
            <a:r>
              <a:rPr lang="en-US" dirty="0"/>
              <a:t>What Emergency Department visits indicate:</a:t>
            </a:r>
            <a:br>
              <a:rPr lang="en-US" dirty="0"/>
            </a:br>
            <a:r>
              <a:rPr lang="en-US" dirty="0"/>
              <a:t>Higher rates of asthma across the neighborhood </a:t>
            </a:r>
            <a:br>
              <a:rPr lang="en-US" dirty="0"/>
            </a:br>
            <a:r>
              <a:rPr lang="en-US" dirty="0"/>
              <a:t>   × more uncontrolled asthma incidents per person </a:t>
            </a:r>
          </a:p>
          <a:p>
            <a:r>
              <a:rPr lang="en-US" b="1" dirty="0"/>
              <a:t>Relationship with race and ethnicity </a:t>
            </a:r>
            <a:r>
              <a:rPr lang="en-US" dirty="0"/>
              <a:t>goes beyond differences in </a:t>
            </a:r>
          </a:p>
          <a:p>
            <a:pPr lvl="1"/>
            <a:r>
              <a:rPr lang="en-US" dirty="0"/>
              <a:t>socioeconomic status (% of household with below-poverty income, educational attainment)</a:t>
            </a:r>
          </a:p>
          <a:p>
            <a:pPr lvl="1"/>
            <a:r>
              <a:rPr lang="en-US" dirty="0"/>
              <a:t>related housing factors (crowding, types of housing)</a:t>
            </a:r>
          </a:p>
          <a:p>
            <a:pPr lvl="1"/>
            <a:r>
              <a:rPr lang="en-US" dirty="0"/>
              <a:t> healthcare access (insurance, car ownership)</a:t>
            </a:r>
          </a:p>
        </p:txBody>
      </p:sp>
      <p:pic>
        <p:nvPicPr>
          <p:cNvPr id="4" name="Picture 3">
            <a:extLst>
              <a:ext uri="{FF2B5EF4-FFF2-40B4-BE49-F238E27FC236}">
                <a16:creationId xmlns:a16="http://schemas.microsoft.com/office/drawing/2014/main" id="{B0A21BE7-DEEF-207A-84B3-52C08D052E4B}"/>
              </a:ext>
            </a:extLst>
          </p:cNvPr>
          <p:cNvPicPr>
            <a:picLocks noChangeAspect="1"/>
          </p:cNvPicPr>
          <p:nvPr/>
        </p:nvPicPr>
        <p:blipFill>
          <a:blip r:embed="rId2"/>
          <a:stretch>
            <a:fillRect/>
          </a:stretch>
        </p:blipFill>
        <p:spPr>
          <a:xfrm>
            <a:off x="6310790" y="150570"/>
            <a:ext cx="3897185" cy="2716220"/>
          </a:xfrm>
          <a:prstGeom prst="rect">
            <a:avLst/>
          </a:prstGeom>
        </p:spPr>
      </p:pic>
      <p:sp>
        <p:nvSpPr>
          <p:cNvPr id="6" name="TextBox 5">
            <a:extLst>
              <a:ext uri="{FF2B5EF4-FFF2-40B4-BE49-F238E27FC236}">
                <a16:creationId xmlns:a16="http://schemas.microsoft.com/office/drawing/2014/main" id="{77D64112-E171-3941-5D7D-38B2268B920B}"/>
              </a:ext>
            </a:extLst>
          </p:cNvPr>
          <p:cNvSpPr txBox="1"/>
          <p:nvPr/>
        </p:nvSpPr>
        <p:spPr>
          <a:xfrm>
            <a:off x="6497707" y="2778563"/>
            <a:ext cx="6097656" cy="338554"/>
          </a:xfrm>
          <a:prstGeom prst="rect">
            <a:avLst/>
          </a:prstGeom>
          <a:noFill/>
        </p:spPr>
        <p:txBody>
          <a:bodyPr wrap="square">
            <a:spAutoFit/>
          </a:bodyPr>
          <a:lstStyle/>
          <a:p>
            <a:r>
              <a:rPr lang="en-US" sz="1600" dirty="0" err="1"/>
              <a:t>Zárate</a:t>
            </a:r>
            <a:r>
              <a:rPr lang="en-US" sz="1600" dirty="0"/>
              <a:t> et al., </a:t>
            </a:r>
            <a:r>
              <a:rPr lang="en-US" sz="1600" i="1" dirty="0"/>
              <a:t>JACI 2024</a:t>
            </a:r>
          </a:p>
        </p:txBody>
      </p:sp>
    </p:spTree>
    <p:extLst>
      <p:ext uri="{BB962C8B-B14F-4D97-AF65-F5344CB8AC3E}">
        <p14:creationId xmlns:p14="http://schemas.microsoft.com/office/powerpoint/2010/main" val="3645050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E6C758-A634-3008-1ECE-48FDE4CD4345}"/>
              </a:ext>
            </a:extLst>
          </p:cNvPr>
          <p:cNvSpPr>
            <a:spLocks noGrp="1"/>
          </p:cNvSpPr>
          <p:nvPr>
            <p:ph type="title"/>
          </p:nvPr>
        </p:nvSpPr>
        <p:spPr/>
        <p:txBody>
          <a:bodyPr/>
          <a:lstStyle/>
          <a:p>
            <a:r>
              <a:rPr lang="en-US" dirty="0"/>
              <a:t>What is the role of</a:t>
            </a:r>
            <a:br>
              <a:rPr lang="en-US" dirty="0"/>
            </a:br>
            <a:r>
              <a:rPr lang="en-US" dirty="0"/>
              <a:t> air pollution?</a:t>
            </a:r>
          </a:p>
        </p:txBody>
      </p:sp>
      <p:sp>
        <p:nvSpPr>
          <p:cNvPr id="5" name="Text Placeholder 4">
            <a:extLst>
              <a:ext uri="{FF2B5EF4-FFF2-40B4-BE49-F238E27FC236}">
                <a16:creationId xmlns:a16="http://schemas.microsoft.com/office/drawing/2014/main" id="{C2B217CB-ECE1-DD3E-2318-C54A915254A2}"/>
              </a:ext>
            </a:extLst>
          </p:cNvPr>
          <p:cNvSpPr>
            <a:spLocks noGrp="1"/>
          </p:cNvSpPr>
          <p:nvPr>
            <p:ph type="body" idx="1"/>
          </p:nvPr>
        </p:nvSpPr>
        <p:spPr/>
        <p:txBody>
          <a:bodyPr/>
          <a:lstStyle/>
          <a:p>
            <a:r>
              <a:rPr lang="en-US" dirty="0"/>
              <a:t>What kinds of air pollution are </a:t>
            </a:r>
            <a:br>
              <a:rPr lang="en-US" dirty="0"/>
            </a:br>
            <a:r>
              <a:rPr lang="en-US" dirty="0"/>
              <a:t>worst in different parts of Austin?</a:t>
            </a:r>
          </a:p>
        </p:txBody>
      </p:sp>
    </p:spTree>
    <p:extLst>
      <p:ext uri="{BB962C8B-B14F-4D97-AF65-F5344CB8AC3E}">
        <p14:creationId xmlns:p14="http://schemas.microsoft.com/office/powerpoint/2010/main" val="3126206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F3EF914-DF08-204F-B703-B2729E3D7A54}"/>
              </a:ext>
            </a:extLst>
          </p:cNvPr>
          <p:cNvPicPr>
            <a:picLocks noChangeAspect="1"/>
          </p:cNvPicPr>
          <p:nvPr/>
        </p:nvPicPr>
        <p:blipFill rotWithShape="1">
          <a:blip r:embed="rId3"/>
          <a:srcRect t="39412"/>
          <a:stretch/>
        </p:blipFill>
        <p:spPr>
          <a:xfrm>
            <a:off x="1839802" y="1253230"/>
            <a:ext cx="2055678" cy="1249071"/>
          </a:xfrm>
          <a:prstGeom prst="rect">
            <a:avLst/>
          </a:prstGeom>
        </p:spPr>
      </p:pic>
      <p:pic>
        <p:nvPicPr>
          <p:cNvPr id="10" name="Picture 9">
            <a:extLst>
              <a:ext uri="{FF2B5EF4-FFF2-40B4-BE49-F238E27FC236}">
                <a16:creationId xmlns:a16="http://schemas.microsoft.com/office/drawing/2014/main" id="{F2116E09-69B1-624F-8993-8710D2CB9764}"/>
              </a:ext>
            </a:extLst>
          </p:cNvPr>
          <p:cNvPicPr>
            <a:picLocks noChangeAspect="1"/>
          </p:cNvPicPr>
          <p:nvPr/>
        </p:nvPicPr>
        <p:blipFill>
          <a:blip r:embed="rId4"/>
          <a:stretch>
            <a:fillRect/>
          </a:stretch>
        </p:blipFill>
        <p:spPr>
          <a:xfrm>
            <a:off x="2811652" y="4229919"/>
            <a:ext cx="3246069" cy="2682198"/>
          </a:xfrm>
          <a:prstGeom prst="rect">
            <a:avLst/>
          </a:prstGeom>
          <a:effectLst>
            <a:softEdge rad="228600"/>
          </a:effectLst>
        </p:spPr>
      </p:pic>
      <p:pic>
        <p:nvPicPr>
          <p:cNvPr id="13" name="Picture 12">
            <a:extLst>
              <a:ext uri="{FF2B5EF4-FFF2-40B4-BE49-F238E27FC236}">
                <a16:creationId xmlns:a16="http://schemas.microsoft.com/office/drawing/2014/main" id="{71621EB0-1D1F-2B48-9FB4-A3379661AC34}"/>
              </a:ext>
            </a:extLst>
          </p:cNvPr>
          <p:cNvPicPr>
            <a:picLocks noChangeAspect="1"/>
          </p:cNvPicPr>
          <p:nvPr/>
        </p:nvPicPr>
        <p:blipFill>
          <a:blip r:embed="rId5"/>
          <a:stretch>
            <a:fillRect/>
          </a:stretch>
        </p:blipFill>
        <p:spPr>
          <a:xfrm>
            <a:off x="4973890" y="1620874"/>
            <a:ext cx="4520292" cy="3338638"/>
          </a:xfrm>
          <a:prstGeom prst="rect">
            <a:avLst/>
          </a:prstGeom>
          <a:effectLst>
            <a:softEdge rad="304800"/>
          </a:effectLst>
        </p:spPr>
      </p:pic>
      <p:sp>
        <p:nvSpPr>
          <p:cNvPr id="16" name="TextBox 15">
            <a:extLst>
              <a:ext uri="{FF2B5EF4-FFF2-40B4-BE49-F238E27FC236}">
                <a16:creationId xmlns:a16="http://schemas.microsoft.com/office/drawing/2014/main" id="{C61BCAF1-B3B1-E343-9340-9A087342A15C}"/>
              </a:ext>
            </a:extLst>
          </p:cNvPr>
          <p:cNvSpPr txBox="1"/>
          <p:nvPr/>
        </p:nvSpPr>
        <p:spPr>
          <a:xfrm>
            <a:off x="1719771" y="2531670"/>
            <a:ext cx="3154005" cy="954107"/>
          </a:xfrm>
          <a:prstGeom prst="rect">
            <a:avLst/>
          </a:prstGeom>
          <a:noFill/>
        </p:spPr>
        <p:txBody>
          <a:bodyPr wrap="square" rtlCol="0">
            <a:spAutoFit/>
          </a:bodyPr>
          <a:lstStyle/>
          <a:p>
            <a:r>
              <a:rPr lang="en-US" sz="1400" dirty="0">
                <a:latin typeface="Helvetica Neue" panose="02000503000000020004" pitchFamily="2" charset="0"/>
                <a:ea typeface="Helvetica Neue" panose="02000503000000020004" pitchFamily="2" charset="0"/>
                <a:cs typeface="Helvetica Neue" panose="02000503000000020004" pitchFamily="2" charset="0"/>
              </a:rPr>
              <a:t>Ultrafine particles within human fibroblast cells, </a:t>
            </a:r>
            <a:r>
              <a:rPr lang="en-US" sz="1400" dirty="0" err="1">
                <a:latin typeface="Helvetica Neue" panose="02000503000000020004" pitchFamily="2" charset="0"/>
                <a:ea typeface="Helvetica Neue" panose="02000503000000020004" pitchFamily="2" charset="0"/>
                <a:cs typeface="Helvetica Neue" panose="02000503000000020004" pitchFamily="2" charset="0"/>
              </a:rPr>
              <a:t>Madl</a:t>
            </a:r>
            <a:r>
              <a:rPr lang="en-US" sz="1400" dirty="0">
                <a:latin typeface="Helvetica Neue" panose="02000503000000020004" pitchFamily="2" charset="0"/>
                <a:ea typeface="Helvetica Neue" panose="02000503000000020004" pitchFamily="2" charset="0"/>
                <a:cs typeface="Helvetica Neue" panose="02000503000000020004" pitchFamily="2" charset="0"/>
              </a:rPr>
              <a:t> and Majid 2011</a:t>
            </a:r>
          </a:p>
          <a:p>
            <a:endParaRPr lang="en-US" sz="1400" dirty="0">
              <a:latin typeface="Helvetica Neue" panose="02000503000000020004" pitchFamily="2" charset="0"/>
              <a:ea typeface="Helvetica Neue" panose="02000503000000020004" pitchFamily="2" charset="0"/>
              <a:cs typeface="Helvetica Neue" panose="02000503000000020004" pitchFamily="2" charset="0"/>
            </a:endParaRPr>
          </a:p>
          <a:p>
            <a:r>
              <a:rPr lang="en-US" sz="1400" dirty="0">
                <a:latin typeface="Helvetica Neue" panose="02000503000000020004" pitchFamily="2" charset="0"/>
                <a:ea typeface="Helvetica Neue" panose="02000503000000020004" pitchFamily="2" charset="0"/>
                <a:cs typeface="Helvetica Neue" panose="02000503000000020004" pitchFamily="2" charset="0"/>
              </a:rPr>
              <a:t>SEM images Li et al. 2016</a:t>
            </a:r>
          </a:p>
        </p:txBody>
      </p:sp>
      <p:pic>
        <p:nvPicPr>
          <p:cNvPr id="17" name="Picture 16">
            <a:extLst>
              <a:ext uri="{FF2B5EF4-FFF2-40B4-BE49-F238E27FC236}">
                <a16:creationId xmlns:a16="http://schemas.microsoft.com/office/drawing/2014/main" id="{9AA32528-516E-7B49-A299-53FB4FC4E19C}"/>
              </a:ext>
            </a:extLst>
          </p:cNvPr>
          <p:cNvPicPr>
            <a:picLocks noChangeAspect="1"/>
          </p:cNvPicPr>
          <p:nvPr/>
        </p:nvPicPr>
        <p:blipFill>
          <a:blip r:embed="rId6"/>
          <a:stretch>
            <a:fillRect/>
          </a:stretch>
        </p:blipFill>
        <p:spPr>
          <a:xfrm>
            <a:off x="6237614" y="4782178"/>
            <a:ext cx="865298" cy="609725"/>
          </a:xfrm>
          <a:prstGeom prst="rect">
            <a:avLst/>
          </a:prstGeom>
          <a:effectLst/>
        </p:spPr>
      </p:pic>
      <p:pic>
        <p:nvPicPr>
          <p:cNvPr id="11" name="Picture 10">
            <a:extLst>
              <a:ext uri="{FF2B5EF4-FFF2-40B4-BE49-F238E27FC236}">
                <a16:creationId xmlns:a16="http://schemas.microsoft.com/office/drawing/2014/main" id="{2EEE87BA-8396-EA4C-8EA4-12678BE47576}"/>
              </a:ext>
            </a:extLst>
          </p:cNvPr>
          <p:cNvPicPr>
            <a:picLocks noChangeAspect="1"/>
          </p:cNvPicPr>
          <p:nvPr/>
        </p:nvPicPr>
        <p:blipFill>
          <a:blip r:embed="rId7"/>
          <a:stretch>
            <a:fillRect/>
          </a:stretch>
        </p:blipFill>
        <p:spPr>
          <a:xfrm>
            <a:off x="7467583" y="5402891"/>
            <a:ext cx="1028735" cy="862321"/>
          </a:xfrm>
          <a:prstGeom prst="rect">
            <a:avLst/>
          </a:prstGeom>
          <a:effectLst/>
        </p:spPr>
      </p:pic>
      <p:sp>
        <p:nvSpPr>
          <p:cNvPr id="4" name="Slide Number Placeholder 3">
            <a:extLst>
              <a:ext uri="{FF2B5EF4-FFF2-40B4-BE49-F238E27FC236}">
                <a16:creationId xmlns:a16="http://schemas.microsoft.com/office/drawing/2014/main" id="{95F1065F-9C78-6142-A501-9A6C4880284F}"/>
              </a:ext>
            </a:extLst>
          </p:cNvPr>
          <p:cNvSpPr>
            <a:spLocks noGrp="1"/>
          </p:cNvSpPr>
          <p:nvPr>
            <p:ph type="sldNum" sz="quarter" idx="12"/>
          </p:nvPr>
        </p:nvSpPr>
        <p:spPr/>
        <p:txBody>
          <a:bodyPr/>
          <a:lstStyle/>
          <a:p>
            <a:fld id="{F589696D-957B-E442-8C49-95E68876C71F}" type="slidenum">
              <a:rPr lang="en-US" smtClean="0"/>
              <a:t>6</a:t>
            </a:fld>
            <a:endParaRPr lang="en-US"/>
          </a:p>
        </p:txBody>
      </p:sp>
      <p:sp>
        <p:nvSpPr>
          <p:cNvPr id="20" name="Rectangle 19">
            <a:extLst>
              <a:ext uri="{FF2B5EF4-FFF2-40B4-BE49-F238E27FC236}">
                <a16:creationId xmlns:a16="http://schemas.microsoft.com/office/drawing/2014/main" id="{FDB60331-7242-E64C-B67E-43D70BD5A9F5}"/>
              </a:ext>
            </a:extLst>
          </p:cNvPr>
          <p:cNvSpPr/>
          <p:nvPr/>
        </p:nvSpPr>
        <p:spPr>
          <a:xfrm>
            <a:off x="1524001" y="6488668"/>
            <a:ext cx="1442061" cy="369332"/>
          </a:xfrm>
          <a:prstGeom prst="rect">
            <a:avLst/>
          </a:prstGeom>
        </p:spPr>
        <p:txBody>
          <a:bodyPr wrap="none">
            <a:spAutoFit/>
          </a:bodyPr>
          <a:lstStyle/>
          <a:p>
            <a:r>
              <a:rPr lang="en-US" dirty="0">
                <a:solidFill>
                  <a:schemeClr val="tx2">
                    <a:lumMod val="75000"/>
                  </a:schemeClr>
                </a:solidFill>
                <a:latin typeface="Helvetica Neue" panose="02000503000000020004" pitchFamily="2" charset="0"/>
                <a:ea typeface="Helvetica Neue" panose="02000503000000020004" pitchFamily="2" charset="0"/>
                <a:cs typeface="Helvetica Neue" panose="02000503000000020004" pitchFamily="2" charset="0"/>
              </a:rPr>
              <a:t>Background</a:t>
            </a:r>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Rectangle 2">
            <a:extLst>
              <a:ext uri="{FF2B5EF4-FFF2-40B4-BE49-F238E27FC236}">
                <a16:creationId xmlns:a16="http://schemas.microsoft.com/office/drawing/2014/main" id="{926858A3-00BA-274F-89EA-B761E394E16E}"/>
              </a:ext>
            </a:extLst>
          </p:cNvPr>
          <p:cNvSpPr/>
          <p:nvPr/>
        </p:nvSpPr>
        <p:spPr>
          <a:xfrm>
            <a:off x="6565913" y="1922454"/>
            <a:ext cx="2544286" cy="523220"/>
          </a:xfrm>
          <a:prstGeom prst="rect">
            <a:avLst/>
          </a:prstGeom>
        </p:spPr>
        <p:txBody>
          <a:bodyPr wrap="none">
            <a:spAutoFit/>
          </a:bodyPr>
          <a:lstStyle/>
          <a:p>
            <a:r>
              <a:rPr lang="en-US"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All particles on approximately</a:t>
            </a:r>
            <a:br>
              <a:rPr lang="en-US"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br>
            <a:r>
              <a:rPr lang="en-US"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the same scale</a:t>
            </a:r>
          </a:p>
        </p:txBody>
      </p:sp>
      <p:sp>
        <p:nvSpPr>
          <p:cNvPr id="18" name="Title 1">
            <a:extLst>
              <a:ext uri="{FF2B5EF4-FFF2-40B4-BE49-F238E27FC236}">
                <a16:creationId xmlns:a16="http://schemas.microsoft.com/office/drawing/2014/main" id="{F83A7355-8A79-ED41-9412-076BC6EB00CE}"/>
              </a:ext>
            </a:extLst>
          </p:cNvPr>
          <p:cNvSpPr txBox="1">
            <a:spLocks/>
          </p:cNvSpPr>
          <p:nvPr/>
        </p:nvSpPr>
        <p:spPr>
          <a:xfrm>
            <a:off x="2152650" y="392519"/>
            <a:ext cx="7886700" cy="5445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sz="3200" dirty="0"/>
              <a:t>Particulate matter: diverse composition, formation, sizes, and behavior</a:t>
            </a:r>
          </a:p>
        </p:txBody>
      </p:sp>
    </p:spTree>
    <p:extLst>
      <p:ext uri="{BB962C8B-B14F-4D97-AF65-F5344CB8AC3E}">
        <p14:creationId xmlns:p14="http://schemas.microsoft.com/office/powerpoint/2010/main" val="700866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C25E8-D027-2F4B-8C76-BB62CC9EB1C3}"/>
              </a:ext>
            </a:extLst>
          </p:cNvPr>
          <p:cNvSpPr>
            <a:spLocks noGrp="1"/>
          </p:cNvSpPr>
          <p:nvPr>
            <p:ph type="title"/>
          </p:nvPr>
        </p:nvSpPr>
        <p:spPr/>
        <p:txBody>
          <a:bodyPr>
            <a:normAutofit fontScale="90000"/>
          </a:bodyPr>
          <a:lstStyle/>
          <a:p>
            <a:r>
              <a:rPr lang="en-US" sz="3200" dirty="0"/>
              <a:t>Spatial patterns depend on background levels and distance from emission sources</a:t>
            </a:r>
          </a:p>
        </p:txBody>
      </p:sp>
      <p:sp>
        <p:nvSpPr>
          <p:cNvPr id="4" name="Slide Number Placeholder 3">
            <a:extLst>
              <a:ext uri="{FF2B5EF4-FFF2-40B4-BE49-F238E27FC236}">
                <a16:creationId xmlns:a16="http://schemas.microsoft.com/office/drawing/2014/main" id="{CAFFAC44-6DC8-1643-B438-FE0DFED6A9D0}"/>
              </a:ext>
            </a:extLst>
          </p:cNvPr>
          <p:cNvSpPr>
            <a:spLocks noGrp="1"/>
          </p:cNvSpPr>
          <p:nvPr>
            <p:ph type="sldNum" sz="quarter" idx="12"/>
          </p:nvPr>
        </p:nvSpPr>
        <p:spPr/>
        <p:txBody>
          <a:bodyPr/>
          <a:lstStyle/>
          <a:p>
            <a:fld id="{F589696D-957B-E442-8C49-95E68876C71F}" type="slidenum">
              <a:rPr lang="en-US" smtClean="0"/>
              <a:t>7</a:t>
            </a:fld>
            <a:endParaRPr lang="en-US"/>
          </a:p>
        </p:txBody>
      </p:sp>
      <p:pic>
        <p:nvPicPr>
          <p:cNvPr id="5" name="Content Placeholder 4" descr="Diagram&#10;&#10;Description automatically generated">
            <a:extLst>
              <a:ext uri="{FF2B5EF4-FFF2-40B4-BE49-F238E27FC236}">
                <a16:creationId xmlns:a16="http://schemas.microsoft.com/office/drawing/2014/main" id="{E4C164D2-D82F-E44C-B079-9CD9C7520DB2}"/>
              </a:ext>
            </a:extLst>
          </p:cNvPr>
          <p:cNvPicPr>
            <a:picLocks noGrp="1" noChangeAspect="1"/>
          </p:cNvPicPr>
          <p:nvPr>
            <p:ph idx="1"/>
          </p:nvPr>
        </p:nvPicPr>
        <p:blipFill>
          <a:blip r:embed="rId3"/>
          <a:stretch>
            <a:fillRect/>
          </a:stretch>
        </p:blipFill>
        <p:spPr>
          <a:xfrm>
            <a:off x="4762230" y="1199824"/>
            <a:ext cx="7477392" cy="4458351"/>
          </a:xfrm>
          <a:prstGeom prst="rect">
            <a:avLst/>
          </a:prstGeom>
        </p:spPr>
      </p:pic>
      <p:sp>
        <p:nvSpPr>
          <p:cNvPr id="6" name="Rectangle 5">
            <a:extLst>
              <a:ext uri="{FF2B5EF4-FFF2-40B4-BE49-F238E27FC236}">
                <a16:creationId xmlns:a16="http://schemas.microsoft.com/office/drawing/2014/main" id="{860CDB30-94EB-794A-816E-1E5223EE0991}"/>
              </a:ext>
            </a:extLst>
          </p:cNvPr>
          <p:cNvSpPr/>
          <p:nvPr/>
        </p:nvSpPr>
        <p:spPr>
          <a:xfrm>
            <a:off x="8508776" y="5960117"/>
            <a:ext cx="1530575" cy="307777"/>
          </a:xfrm>
          <a:prstGeom prst="rect">
            <a:avLst/>
          </a:prstGeom>
        </p:spPr>
        <p:txBody>
          <a:bodyPr wrap="square">
            <a:spAutoFit/>
          </a:bodyPr>
          <a:lstStyle/>
          <a:p>
            <a:r>
              <a:rPr lang="en-US" sz="1400" dirty="0">
                <a:latin typeface="Helvetica Neue" panose="02000503000000020004" pitchFamily="2" charset="0"/>
                <a:ea typeface="Helvetica Neue" panose="02000503000000020004" pitchFamily="2" charset="0"/>
                <a:cs typeface="Helvetica Neue" panose="02000503000000020004" pitchFamily="2" charset="0"/>
              </a:rPr>
              <a:t>Wang et al. 2020</a:t>
            </a:r>
          </a:p>
        </p:txBody>
      </p:sp>
    </p:spTree>
    <p:extLst>
      <p:ext uri="{BB962C8B-B14F-4D97-AF65-F5344CB8AC3E}">
        <p14:creationId xmlns:p14="http://schemas.microsoft.com/office/powerpoint/2010/main" val="1027513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8E6E5E7-E855-B94A-982A-EEFFC4671ADC}"/>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pPr>
            <a:fld id="{F589696D-957B-E442-8C49-95E68876C71F}" type="slidenum">
              <a:rPr lang="en-US">
                <a:solidFill>
                  <a:srgbClr val="595959"/>
                </a:solidFill>
              </a:rPr>
              <a:pPr defTabSz="914400">
                <a:spcAft>
                  <a:spcPts val="600"/>
                </a:spcAft>
              </a:pPr>
              <a:t>8</a:t>
            </a:fld>
            <a:endParaRPr lang="en-US">
              <a:solidFill>
                <a:srgbClr val="595959"/>
              </a:solidFill>
            </a:endParaRPr>
          </a:p>
        </p:txBody>
      </p:sp>
      <p:pic>
        <p:nvPicPr>
          <p:cNvPr id="6" name="Content Placeholder 5" descr="Graphical user interface, chart, application&#10;&#10;Description automatically generated">
            <a:extLst>
              <a:ext uri="{FF2B5EF4-FFF2-40B4-BE49-F238E27FC236}">
                <a16:creationId xmlns:a16="http://schemas.microsoft.com/office/drawing/2014/main" id="{D0C32E20-9F5D-6745-9170-F1D732338473}"/>
              </a:ext>
            </a:extLst>
          </p:cNvPr>
          <p:cNvPicPr>
            <a:picLocks noGrp="1" noChangeAspect="1"/>
          </p:cNvPicPr>
          <p:nvPr>
            <p:ph idx="4294967295"/>
          </p:nvPr>
        </p:nvPicPr>
        <p:blipFill>
          <a:blip r:embed="rId3"/>
          <a:stretch>
            <a:fillRect/>
          </a:stretch>
        </p:blipFill>
        <p:spPr>
          <a:xfrm>
            <a:off x="3465807" y="1463349"/>
            <a:ext cx="6573837" cy="2786063"/>
          </a:xfrm>
          <a:prstGeom prst="rect">
            <a:avLst/>
          </a:prstGeom>
        </p:spPr>
      </p:pic>
      <p:sp>
        <p:nvSpPr>
          <p:cNvPr id="12" name="Title 1">
            <a:extLst>
              <a:ext uri="{FF2B5EF4-FFF2-40B4-BE49-F238E27FC236}">
                <a16:creationId xmlns:a16="http://schemas.microsoft.com/office/drawing/2014/main" id="{7E74F38E-9F94-0445-932C-57644E9BD467}"/>
              </a:ext>
            </a:extLst>
          </p:cNvPr>
          <p:cNvSpPr>
            <a:spLocks noGrp="1"/>
          </p:cNvSpPr>
          <p:nvPr>
            <p:ph type="title" idx="4294967295"/>
          </p:nvPr>
        </p:nvSpPr>
        <p:spPr>
          <a:xfrm>
            <a:off x="0" y="392113"/>
            <a:ext cx="7886700" cy="544512"/>
          </a:xfrm>
        </p:spPr>
        <p:txBody>
          <a:bodyPr>
            <a:normAutofit fontScale="90000"/>
          </a:bodyPr>
          <a:lstStyle/>
          <a:p>
            <a:r>
              <a:rPr lang="en-US" sz="3200" dirty="0"/>
              <a:t>Pollutant characteristics and sources determine spatial patterns and potential impacts on health disparities</a:t>
            </a:r>
          </a:p>
        </p:txBody>
      </p:sp>
      <p:pic>
        <p:nvPicPr>
          <p:cNvPr id="10" name="Picture 9" descr="Diagram&#10;&#10;Description automatically generated">
            <a:extLst>
              <a:ext uri="{FF2B5EF4-FFF2-40B4-BE49-F238E27FC236}">
                <a16:creationId xmlns:a16="http://schemas.microsoft.com/office/drawing/2014/main" id="{3C88FE93-524C-974C-8843-565AD9FDD1D2}"/>
              </a:ext>
            </a:extLst>
          </p:cNvPr>
          <p:cNvPicPr>
            <a:picLocks noChangeAspect="1"/>
          </p:cNvPicPr>
          <p:nvPr/>
        </p:nvPicPr>
        <p:blipFill>
          <a:blip r:embed="rId4"/>
          <a:stretch>
            <a:fillRect/>
          </a:stretch>
        </p:blipFill>
        <p:spPr>
          <a:xfrm>
            <a:off x="3121568" y="4587199"/>
            <a:ext cx="2655451" cy="1586631"/>
          </a:xfrm>
          <a:prstGeom prst="rect">
            <a:avLst/>
          </a:prstGeom>
        </p:spPr>
      </p:pic>
      <p:sp>
        <p:nvSpPr>
          <p:cNvPr id="7" name="TextBox 6">
            <a:extLst>
              <a:ext uri="{FF2B5EF4-FFF2-40B4-BE49-F238E27FC236}">
                <a16:creationId xmlns:a16="http://schemas.microsoft.com/office/drawing/2014/main" id="{026376AB-0D30-7D47-A6F8-4FEE64ACF17C}"/>
              </a:ext>
            </a:extLst>
          </p:cNvPr>
          <p:cNvSpPr txBox="1"/>
          <p:nvPr/>
        </p:nvSpPr>
        <p:spPr>
          <a:xfrm>
            <a:off x="8570455" y="3952867"/>
            <a:ext cx="2503310" cy="594945"/>
          </a:xfrm>
          <a:prstGeom prst="rect">
            <a:avLst/>
          </a:prstGeom>
        </p:spPr>
        <p:txBody>
          <a:bodyPr vert="horz" lIns="91440" tIns="45720" rIns="91440" bIns="45720" rtlCol="0" anchor="ctr">
            <a:normAutofit/>
          </a:bodyPr>
          <a:lstStyle/>
          <a:p>
            <a:pPr defTabSz="914400">
              <a:lnSpc>
                <a:spcPct val="90000"/>
              </a:lnSpc>
              <a:spcAft>
                <a:spcPts val="600"/>
              </a:spcAft>
            </a:pPr>
            <a:r>
              <a:rPr lang="en-US" sz="1400" dirty="0" err="1">
                <a:latin typeface="Helvetica Neue" panose="02000503000000020004" pitchFamily="2" charset="0"/>
                <a:ea typeface="Helvetica Neue" panose="02000503000000020004" pitchFamily="2" charset="0"/>
                <a:cs typeface="Helvetica Neue" panose="02000503000000020004" pitchFamily="2" charset="0"/>
              </a:rPr>
              <a:t>Karner</a:t>
            </a:r>
            <a:r>
              <a:rPr lang="en-US" sz="1400" dirty="0">
                <a:latin typeface="Helvetica Neue" panose="02000503000000020004" pitchFamily="2" charset="0"/>
                <a:ea typeface="Helvetica Neue" panose="02000503000000020004" pitchFamily="2" charset="0"/>
                <a:cs typeface="Helvetica Neue" panose="02000503000000020004" pitchFamily="2" charset="0"/>
              </a:rPr>
              <a:t> et al. 2010</a:t>
            </a:r>
          </a:p>
        </p:txBody>
      </p:sp>
      <p:sp>
        <p:nvSpPr>
          <p:cNvPr id="29" name="Rectangle 28">
            <a:extLst>
              <a:ext uri="{FF2B5EF4-FFF2-40B4-BE49-F238E27FC236}">
                <a16:creationId xmlns:a16="http://schemas.microsoft.com/office/drawing/2014/main" id="{EA654F93-DB2E-FF4D-99E6-9A2EBBFA050F}"/>
              </a:ext>
            </a:extLst>
          </p:cNvPr>
          <p:cNvSpPr/>
          <p:nvPr/>
        </p:nvSpPr>
        <p:spPr>
          <a:xfrm>
            <a:off x="1679507" y="6352144"/>
            <a:ext cx="1442061" cy="369332"/>
          </a:xfrm>
          <a:prstGeom prst="rect">
            <a:avLst/>
          </a:prstGeom>
        </p:spPr>
        <p:txBody>
          <a:bodyPr wrap="none">
            <a:spAutoFit/>
          </a:bodyPr>
          <a:lstStyle/>
          <a:p>
            <a:r>
              <a:rPr lang="en-US" dirty="0">
                <a:solidFill>
                  <a:schemeClr val="tx2">
                    <a:lumMod val="75000"/>
                  </a:schemeClr>
                </a:solidFill>
                <a:latin typeface="Helvetica Neue" panose="02000503000000020004" pitchFamily="2" charset="0"/>
                <a:ea typeface="Helvetica Neue" panose="02000503000000020004" pitchFamily="2" charset="0"/>
                <a:cs typeface="Helvetica Neue" panose="02000503000000020004" pitchFamily="2" charset="0"/>
              </a:rPr>
              <a:t>Background</a:t>
            </a:r>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3" name="Freeform 32">
            <a:extLst>
              <a:ext uri="{FF2B5EF4-FFF2-40B4-BE49-F238E27FC236}">
                <a16:creationId xmlns:a16="http://schemas.microsoft.com/office/drawing/2014/main" id="{D2D4C310-93F6-F64C-9F3D-CC29CB38DCE2}"/>
              </a:ext>
            </a:extLst>
          </p:cNvPr>
          <p:cNvSpPr/>
          <p:nvPr/>
        </p:nvSpPr>
        <p:spPr>
          <a:xfrm>
            <a:off x="4216400" y="3810000"/>
            <a:ext cx="3754120" cy="1051560"/>
          </a:xfrm>
          <a:custGeom>
            <a:avLst/>
            <a:gdLst>
              <a:gd name="connsiteX0" fmla="*/ 0 w 3754120"/>
              <a:gd name="connsiteY0" fmla="*/ 1046480 h 1051560"/>
              <a:gd name="connsiteX1" fmla="*/ 0 w 3754120"/>
              <a:gd name="connsiteY1" fmla="*/ 1046480 h 1051560"/>
              <a:gd name="connsiteX2" fmla="*/ 50800 w 3754120"/>
              <a:gd name="connsiteY2" fmla="*/ 1051560 h 1051560"/>
              <a:gd name="connsiteX3" fmla="*/ 3754120 w 3754120"/>
              <a:gd name="connsiteY3" fmla="*/ 0 h 1051560"/>
              <a:gd name="connsiteX4" fmla="*/ 1742440 w 3754120"/>
              <a:gd name="connsiteY4" fmla="*/ 5080 h 1051560"/>
              <a:gd name="connsiteX5" fmla="*/ 0 w 3754120"/>
              <a:gd name="connsiteY5" fmla="*/ 1046480 h 105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54120" h="1051560">
                <a:moveTo>
                  <a:pt x="0" y="1046480"/>
                </a:moveTo>
                <a:lnTo>
                  <a:pt x="0" y="1046480"/>
                </a:lnTo>
                <a:lnTo>
                  <a:pt x="50800" y="1051560"/>
                </a:lnTo>
                <a:lnTo>
                  <a:pt x="3754120" y="0"/>
                </a:lnTo>
                <a:lnTo>
                  <a:pt x="1742440" y="5080"/>
                </a:lnTo>
                <a:lnTo>
                  <a:pt x="0" y="1046480"/>
                </a:lnTo>
                <a:close/>
              </a:path>
            </a:pathLst>
          </a:custGeom>
          <a:solidFill>
            <a:schemeClr val="accent1">
              <a:alpha val="20000"/>
            </a:schemeClr>
          </a:solidFill>
          <a:ln>
            <a:solidFill>
              <a:schemeClr val="accent1">
                <a:shade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ame 33">
            <a:extLst>
              <a:ext uri="{FF2B5EF4-FFF2-40B4-BE49-F238E27FC236}">
                <a16:creationId xmlns:a16="http://schemas.microsoft.com/office/drawing/2014/main" id="{A70A97FC-B03F-E740-B599-FDE62517FFB4}"/>
              </a:ext>
            </a:extLst>
          </p:cNvPr>
          <p:cNvSpPr/>
          <p:nvPr/>
        </p:nvSpPr>
        <p:spPr>
          <a:xfrm>
            <a:off x="6752726" y="1933851"/>
            <a:ext cx="1217794" cy="312960"/>
          </a:xfrm>
          <a:prstGeom prst="fram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Frame 34">
            <a:extLst>
              <a:ext uri="{FF2B5EF4-FFF2-40B4-BE49-F238E27FC236}">
                <a16:creationId xmlns:a16="http://schemas.microsoft.com/office/drawing/2014/main" id="{9F5E832A-15E0-264A-8FD8-9AA669617212}"/>
              </a:ext>
            </a:extLst>
          </p:cNvPr>
          <p:cNvSpPr/>
          <p:nvPr/>
        </p:nvSpPr>
        <p:spPr>
          <a:xfrm>
            <a:off x="4449292" y="1933851"/>
            <a:ext cx="1217794" cy="312960"/>
          </a:xfrm>
          <a:prstGeom prst="fram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Frame 35">
            <a:extLst>
              <a:ext uri="{FF2B5EF4-FFF2-40B4-BE49-F238E27FC236}">
                <a16:creationId xmlns:a16="http://schemas.microsoft.com/office/drawing/2014/main" id="{D54E748B-42E4-7045-9366-E0E19C6CD419}"/>
              </a:ext>
            </a:extLst>
          </p:cNvPr>
          <p:cNvSpPr/>
          <p:nvPr/>
        </p:nvSpPr>
        <p:spPr>
          <a:xfrm>
            <a:off x="4449292" y="2270710"/>
            <a:ext cx="1516079" cy="374768"/>
          </a:xfrm>
          <a:prstGeom prst="fram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043096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ED2CE48-41A8-2F07-7E7F-F801DDC768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6291" y="457698"/>
            <a:ext cx="7924799" cy="5942604"/>
          </a:xfrm>
          <a:prstGeom prst="rect">
            <a:avLst/>
          </a:prstGeom>
        </p:spPr>
      </p:pic>
      <p:sp>
        <p:nvSpPr>
          <p:cNvPr id="4" name="Rectangular Callout 3">
            <a:extLst>
              <a:ext uri="{FF2B5EF4-FFF2-40B4-BE49-F238E27FC236}">
                <a16:creationId xmlns:a16="http://schemas.microsoft.com/office/drawing/2014/main" id="{660647A5-4FC1-6228-F09D-3CB03792D724}"/>
              </a:ext>
            </a:extLst>
          </p:cNvPr>
          <p:cNvSpPr/>
          <p:nvPr/>
        </p:nvSpPr>
        <p:spPr>
          <a:xfrm>
            <a:off x="1683326" y="62843"/>
            <a:ext cx="3068781" cy="429491"/>
          </a:xfrm>
          <a:prstGeom prst="wedgeRectCallout">
            <a:avLst>
              <a:gd name="adj1" fmla="val -33474"/>
              <a:gd name="adj2" fmla="val 850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Mostly from traffic</a:t>
            </a:r>
          </a:p>
        </p:txBody>
      </p:sp>
      <p:sp>
        <p:nvSpPr>
          <p:cNvPr id="5" name="Rectangular Callout 4">
            <a:extLst>
              <a:ext uri="{FF2B5EF4-FFF2-40B4-BE49-F238E27FC236}">
                <a16:creationId xmlns:a16="http://schemas.microsoft.com/office/drawing/2014/main" id="{96B88CF3-31AD-E275-F873-1D8C42E4879B}"/>
              </a:ext>
            </a:extLst>
          </p:cNvPr>
          <p:cNvSpPr/>
          <p:nvPr/>
        </p:nvSpPr>
        <p:spPr>
          <a:xfrm>
            <a:off x="5999018" y="0"/>
            <a:ext cx="5943600" cy="429491"/>
          </a:xfrm>
          <a:prstGeom prst="wedgeRectCallout">
            <a:avLst>
              <a:gd name="adj1" fmla="val -42744"/>
              <a:gd name="adj2" fmla="val 9798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Traffic + other fuel burning + local industry</a:t>
            </a:r>
          </a:p>
        </p:txBody>
      </p:sp>
      <p:sp>
        <p:nvSpPr>
          <p:cNvPr id="6" name="Rectangular Callout 5">
            <a:extLst>
              <a:ext uri="{FF2B5EF4-FFF2-40B4-BE49-F238E27FC236}">
                <a16:creationId xmlns:a16="http://schemas.microsoft.com/office/drawing/2014/main" id="{96CFFC9F-B495-4F57-CBD7-80DAB419051E}"/>
              </a:ext>
            </a:extLst>
          </p:cNvPr>
          <p:cNvSpPr/>
          <p:nvPr/>
        </p:nvSpPr>
        <p:spPr>
          <a:xfrm>
            <a:off x="0" y="6309749"/>
            <a:ext cx="5943600" cy="429491"/>
          </a:xfrm>
          <a:prstGeom prst="wedgeRectCallout">
            <a:avLst>
              <a:gd name="adj1" fmla="val -14539"/>
              <a:gd name="adj2" fmla="val -21814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Large sources + power plants + landfill biogas</a:t>
            </a:r>
          </a:p>
        </p:txBody>
      </p:sp>
      <p:sp>
        <p:nvSpPr>
          <p:cNvPr id="7" name="Rectangular Callout 6">
            <a:extLst>
              <a:ext uri="{FF2B5EF4-FFF2-40B4-BE49-F238E27FC236}">
                <a16:creationId xmlns:a16="http://schemas.microsoft.com/office/drawing/2014/main" id="{ACC5F7EB-587F-1FC7-2D21-2051BCA5A7C7}"/>
              </a:ext>
            </a:extLst>
          </p:cNvPr>
          <p:cNvSpPr/>
          <p:nvPr/>
        </p:nvSpPr>
        <p:spPr>
          <a:xfrm>
            <a:off x="6096000" y="6309749"/>
            <a:ext cx="5943600" cy="429491"/>
          </a:xfrm>
          <a:prstGeom prst="wedgeRectCallout">
            <a:avLst>
              <a:gd name="adj1" fmla="val -44143"/>
              <a:gd name="adj2" fmla="val -22459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Road dust + construction-related fly-away dust</a:t>
            </a:r>
          </a:p>
        </p:txBody>
      </p:sp>
      <p:sp>
        <p:nvSpPr>
          <p:cNvPr id="3" name="TextBox 2">
            <a:extLst>
              <a:ext uri="{FF2B5EF4-FFF2-40B4-BE49-F238E27FC236}">
                <a16:creationId xmlns:a16="http://schemas.microsoft.com/office/drawing/2014/main" id="{71E5F392-2775-BA4A-3893-39E60C722C52}"/>
              </a:ext>
            </a:extLst>
          </p:cNvPr>
          <p:cNvSpPr txBox="1"/>
          <p:nvPr/>
        </p:nvSpPr>
        <p:spPr>
          <a:xfrm>
            <a:off x="9889435" y="4537789"/>
            <a:ext cx="2302565" cy="830997"/>
          </a:xfrm>
          <a:prstGeom prst="rect">
            <a:avLst/>
          </a:prstGeom>
          <a:noFill/>
        </p:spPr>
        <p:txBody>
          <a:bodyPr wrap="square">
            <a:spAutoFit/>
          </a:bodyPr>
          <a:lstStyle/>
          <a:p>
            <a:r>
              <a:rPr lang="en-US" sz="1600" dirty="0"/>
              <a:t>Air pollution modeling by Kim et al. (2020) </a:t>
            </a:r>
            <a:r>
              <a:rPr lang="en-US" sz="1600" i="1" dirty="0"/>
              <a:t>PLOS ONE</a:t>
            </a:r>
            <a:endParaRPr lang="en-US" sz="1600" dirty="0"/>
          </a:p>
        </p:txBody>
      </p:sp>
    </p:spTree>
    <p:extLst>
      <p:ext uri="{BB962C8B-B14F-4D97-AF65-F5344CB8AC3E}">
        <p14:creationId xmlns:p14="http://schemas.microsoft.com/office/powerpoint/2010/main" val="3322340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8C8F9-65E4-0085-92B1-D98AE7DC8164}"/>
              </a:ext>
            </a:extLst>
          </p:cNvPr>
          <p:cNvSpPr>
            <a:spLocks noGrp="1"/>
          </p:cNvSpPr>
          <p:nvPr>
            <p:ph type="title"/>
          </p:nvPr>
        </p:nvSpPr>
        <p:spPr/>
        <p:txBody>
          <a:bodyPr>
            <a:normAutofit/>
          </a:bodyPr>
          <a:lstStyle/>
          <a:p>
            <a:r>
              <a:rPr lang="en-US" dirty="0"/>
              <a:t>How is asthma linked to outdoor air pollution in Austin?</a:t>
            </a:r>
          </a:p>
        </p:txBody>
      </p:sp>
      <p:sp>
        <p:nvSpPr>
          <p:cNvPr id="5" name="Text Placeholder 4">
            <a:extLst>
              <a:ext uri="{FF2B5EF4-FFF2-40B4-BE49-F238E27FC236}">
                <a16:creationId xmlns:a16="http://schemas.microsoft.com/office/drawing/2014/main" id="{9230B7AB-53F3-C4F2-2B6A-9DAD09E9BA5C}"/>
              </a:ext>
            </a:extLst>
          </p:cNvPr>
          <p:cNvSpPr>
            <a:spLocks noGrp="1"/>
          </p:cNvSpPr>
          <p:nvPr>
            <p:ph sz="half" idx="2"/>
          </p:nvPr>
        </p:nvSpPr>
        <p:spPr>
          <a:xfrm>
            <a:off x="5227567" y="1574202"/>
            <a:ext cx="6272022" cy="2383586"/>
          </a:xfrm>
        </p:spPr>
        <p:txBody>
          <a:bodyPr>
            <a:noAutofit/>
          </a:bodyPr>
          <a:lstStyle/>
          <a:p>
            <a:r>
              <a:rPr lang="en-US" sz="2400" dirty="0"/>
              <a:t>For one “standard deviation” difference:</a:t>
            </a:r>
          </a:p>
          <a:p>
            <a:pPr marL="285750" indent="-285750">
              <a:buFont typeface="Arial" panose="020B0604020202020204" pitchFamily="34" charset="0"/>
              <a:buChar char="•"/>
            </a:pPr>
            <a:r>
              <a:rPr lang="en-US" sz="2400" dirty="0"/>
              <a:t>For </a:t>
            </a:r>
            <a:r>
              <a:rPr lang="en-US" sz="2400" b="1" dirty="0"/>
              <a:t>fine PM: 22% </a:t>
            </a:r>
            <a:r>
              <a:rPr lang="en-US" sz="2400" dirty="0"/>
              <a:t>more asthma visits</a:t>
            </a:r>
          </a:p>
          <a:p>
            <a:pPr marL="285750" indent="-285750">
              <a:buFont typeface="Arial" panose="020B0604020202020204" pitchFamily="34" charset="0"/>
              <a:buChar char="•"/>
            </a:pPr>
            <a:r>
              <a:rPr lang="en-US" sz="2400" dirty="0"/>
              <a:t>For </a:t>
            </a:r>
            <a:r>
              <a:rPr lang="en-US" sz="2400" b="1" dirty="0"/>
              <a:t>coarse PM: 30% </a:t>
            </a:r>
            <a:r>
              <a:rPr lang="en-US" sz="2400" dirty="0"/>
              <a:t>more asthma visits</a:t>
            </a:r>
          </a:p>
          <a:p>
            <a:pPr marL="285750" indent="-285750">
              <a:buFont typeface="Arial" panose="020B0604020202020204" pitchFamily="34" charset="0"/>
              <a:buChar char="•"/>
            </a:pPr>
            <a:r>
              <a:rPr lang="en-US" sz="2400" dirty="0"/>
              <a:t>For </a:t>
            </a:r>
            <a:r>
              <a:rPr lang="en-US" sz="2400" b="1" dirty="0"/>
              <a:t>sulfur dioxide: 32% </a:t>
            </a:r>
            <a:r>
              <a:rPr lang="en-US" sz="2400" dirty="0"/>
              <a:t>more asthma visits</a:t>
            </a:r>
          </a:p>
        </p:txBody>
      </p:sp>
      <p:pic>
        <p:nvPicPr>
          <p:cNvPr id="1026" name="Picture 2" descr="Standard Deviation Definition - How to Calculate &amp; Use It with Stocks ...">
            <a:extLst>
              <a:ext uri="{FF2B5EF4-FFF2-40B4-BE49-F238E27FC236}">
                <a16:creationId xmlns:a16="http://schemas.microsoft.com/office/drawing/2014/main" id="{4B826559-DD61-AFC9-7C80-BA22D990B4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6566" y="4387935"/>
            <a:ext cx="4247442" cy="2383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9124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F58A3-41A0-B5B0-3225-66CF902A98D4}"/>
              </a:ext>
            </a:extLst>
          </p:cNvPr>
          <p:cNvSpPr>
            <a:spLocks noGrp="1"/>
          </p:cNvSpPr>
          <p:nvPr>
            <p:ph type="title"/>
          </p:nvPr>
        </p:nvSpPr>
        <p:spPr>
          <a:xfrm>
            <a:off x="3344216" y="2074730"/>
            <a:ext cx="5490224" cy="2265622"/>
          </a:xfrm>
        </p:spPr>
        <p:txBody>
          <a:bodyPr>
            <a:normAutofit fontScale="90000"/>
          </a:bodyPr>
          <a:lstStyle/>
          <a:p>
            <a:r>
              <a:rPr lang="en-US" dirty="0"/>
              <a:t>How can we deal with the complex interconnections between air pollution, health, and race/ethnicity?</a:t>
            </a:r>
          </a:p>
        </p:txBody>
      </p:sp>
      <p:sp>
        <p:nvSpPr>
          <p:cNvPr id="3" name="Text Placeholder 2">
            <a:extLst>
              <a:ext uri="{FF2B5EF4-FFF2-40B4-BE49-F238E27FC236}">
                <a16:creationId xmlns:a16="http://schemas.microsoft.com/office/drawing/2014/main" id="{FCE81E95-AF93-3E12-A334-8084F70535AD}"/>
              </a:ext>
            </a:extLst>
          </p:cNvPr>
          <p:cNvSpPr>
            <a:spLocks noGrp="1"/>
          </p:cNvSpPr>
          <p:nvPr>
            <p:ph type="body" idx="1"/>
          </p:nvPr>
        </p:nvSpPr>
        <p:spPr>
          <a:xfrm>
            <a:off x="3344215" y="4474464"/>
            <a:ext cx="5490223" cy="756156"/>
          </a:xfrm>
        </p:spPr>
        <p:txBody>
          <a:bodyPr/>
          <a:lstStyle/>
          <a:p>
            <a:r>
              <a:rPr lang="en-US" dirty="0"/>
              <a:t>Some statistical approaches can lend clarity, although do not provide definitive answers.</a:t>
            </a:r>
          </a:p>
        </p:txBody>
      </p:sp>
    </p:spTree>
    <p:extLst>
      <p:ext uri="{BB962C8B-B14F-4D97-AF65-F5344CB8AC3E}">
        <p14:creationId xmlns:p14="http://schemas.microsoft.com/office/powerpoint/2010/main" val="3307551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53E15-A9C9-BA93-968B-C6ECCA9D29D9}"/>
              </a:ext>
            </a:extLst>
          </p:cNvPr>
          <p:cNvSpPr>
            <a:spLocks noGrp="1"/>
          </p:cNvSpPr>
          <p:nvPr>
            <p:ph type="title"/>
          </p:nvPr>
        </p:nvSpPr>
        <p:spPr/>
        <p:txBody>
          <a:bodyPr>
            <a:normAutofit/>
          </a:bodyPr>
          <a:lstStyle/>
          <a:p>
            <a:r>
              <a:rPr lang="en-US" sz="3200" dirty="0"/>
              <a:t>Do air pollution levels within the Austin metro area share patterns with race  and ethnicity?</a:t>
            </a:r>
            <a:endParaRPr lang="en-US" sz="3200" i="1" dirty="0"/>
          </a:p>
        </p:txBody>
      </p:sp>
      <p:sp>
        <p:nvSpPr>
          <p:cNvPr id="3" name="Content Placeholder 2">
            <a:extLst>
              <a:ext uri="{FF2B5EF4-FFF2-40B4-BE49-F238E27FC236}">
                <a16:creationId xmlns:a16="http://schemas.microsoft.com/office/drawing/2014/main" id="{623A35DA-6A6F-5951-62C8-250F9C453082}"/>
              </a:ext>
            </a:extLst>
          </p:cNvPr>
          <p:cNvSpPr>
            <a:spLocks noGrp="1"/>
          </p:cNvSpPr>
          <p:nvPr>
            <p:ph sz="half" idx="1"/>
          </p:nvPr>
        </p:nvSpPr>
        <p:spPr>
          <a:xfrm>
            <a:off x="5033409" y="4016597"/>
            <a:ext cx="6269591" cy="2382651"/>
          </a:xfrm>
        </p:spPr>
        <p:txBody>
          <a:bodyPr>
            <a:normAutofit/>
          </a:bodyPr>
          <a:lstStyle/>
          <a:p>
            <a:r>
              <a:rPr lang="en-US" dirty="0"/>
              <a:t>Higher share of Black residents, higher concentrations:</a:t>
            </a:r>
          </a:p>
          <a:p>
            <a:pPr lvl="1"/>
            <a:r>
              <a:rPr lang="en-US" b="1" dirty="0"/>
              <a:t>coarse PM </a:t>
            </a:r>
            <a:r>
              <a:rPr lang="en-US" dirty="0"/>
              <a:t>(related to road + construction dust)</a:t>
            </a:r>
          </a:p>
          <a:p>
            <a:pPr lvl="1"/>
            <a:r>
              <a:rPr lang="en-US" b="1" dirty="0"/>
              <a:t>sulfur dioxide </a:t>
            </a:r>
            <a:r>
              <a:rPr lang="en-US" dirty="0"/>
              <a:t>(related to large industrial operations)</a:t>
            </a:r>
          </a:p>
        </p:txBody>
      </p:sp>
      <p:sp>
        <p:nvSpPr>
          <p:cNvPr id="4" name="Content Placeholder 3">
            <a:extLst>
              <a:ext uri="{FF2B5EF4-FFF2-40B4-BE49-F238E27FC236}">
                <a16:creationId xmlns:a16="http://schemas.microsoft.com/office/drawing/2014/main" id="{0ACFFA72-6E43-186C-848B-FC7309C66E17}"/>
              </a:ext>
            </a:extLst>
          </p:cNvPr>
          <p:cNvSpPr>
            <a:spLocks noGrp="1"/>
          </p:cNvSpPr>
          <p:nvPr>
            <p:ph sz="half" idx="2"/>
          </p:nvPr>
        </p:nvSpPr>
        <p:spPr>
          <a:xfrm>
            <a:off x="5033409" y="5207923"/>
            <a:ext cx="6272022" cy="1785055"/>
          </a:xfrm>
        </p:spPr>
        <p:txBody>
          <a:bodyPr>
            <a:normAutofit/>
          </a:bodyPr>
          <a:lstStyle/>
          <a:p>
            <a:r>
              <a:rPr lang="en-US" dirty="0"/>
              <a:t>Higher share of Latinx residents, higher concentrations:</a:t>
            </a:r>
          </a:p>
          <a:p>
            <a:pPr lvl="1"/>
            <a:r>
              <a:rPr lang="en-US" b="1" dirty="0"/>
              <a:t>coarse PM</a:t>
            </a:r>
            <a:r>
              <a:rPr lang="en-US" dirty="0"/>
              <a:t> (related to road + construction dust)</a:t>
            </a:r>
          </a:p>
          <a:p>
            <a:pPr lvl="1"/>
            <a:r>
              <a:rPr lang="en-US" b="1" dirty="0"/>
              <a:t>fine PM </a:t>
            </a:r>
            <a:r>
              <a:rPr lang="en-US" dirty="0"/>
              <a:t>(related to all kinds of fuel burning and local sources)</a:t>
            </a:r>
          </a:p>
        </p:txBody>
      </p:sp>
      <p:sp>
        <p:nvSpPr>
          <p:cNvPr id="6" name="TextBox 5">
            <a:extLst>
              <a:ext uri="{FF2B5EF4-FFF2-40B4-BE49-F238E27FC236}">
                <a16:creationId xmlns:a16="http://schemas.microsoft.com/office/drawing/2014/main" id="{56EC263D-2F70-53ED-F5A7-1909CE395E27}"/>
              </a:ext>
            </a:extLst>
          </p:cNvPr>
          <p:cNvSpPr txBox="1"/>
          <p:nvPr/>
        </p:nvSpPr>
        <p:spPr>
          <a:xfrm>
            <a:off x="4754985" y="3647265"/>
            <a:ext cx="6094378" cy="369332"/>
          </a:xfrm>
          <a:prstGeom prst="rect">
            <a:avLst/>
          </a:prstGeom>
          <a:noFill/>
        </p:spPr>
        <p:txBody>
          <a:bodyPr wrap="square">
            <a:spAutoFit/>
          </a:bodyPr>
          <a:lstStyle/>
          <a:p>
            <a:r>
              <a:rPr lang="en-US" dirty="0"/>
              <a:t> Even after factoring out other income-related details</a:t>
            </a:r>
          </a:p>
        </p:txBody>
      </p:sp>
      <p:pic>
        <p:nvPicPr>
          <p:cNvPr id="5" name="Picture 4" descr="A picture containing graphical user interface&#10;&#10;Description automatically generated">
            <a:extLst>
              <a:ext uri="{FF2B5EF4-FFF2-40B4-BE49-F238E27FC236}">
                <a16:creationId xmlns:a16="http://schemas.microsoft.com/office/drawing/2014/main" id="{93ACE6EB-8AA7-34D8-1EE6-131B1DCB7C4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958"/>
          <a:stretch/>
        </p:blipFill>
        <p:spPr>
          <a:xfrm>
            <a:off x="6182139" y="202851"/>
            <a:ext cx="4857579" cy="3371850"/>
          </a:xfrm>
          <a:prstGeom prst="rect">
            <a:avLst/>
          </a:prstGeom>
        </p:spPr>
      </p:pic>
    </p:spTree>
    <p:extLst>
      <p:ext uri="{BB962C8B-B14F-4D97-AF65-F5344CB8AC3E}">
        <p14:creationId xmlns:p14="http://schemas.microsoft.com/office/powerpoint/2010/main" val="4231885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59698-A57E-E271-3C85-F2472021BAA2}"/>
              </a:ext>
            </a:extLst>
          </p:cNvPr>
          <p:cNvSpPr>
            <a:spLocks noGrp="1"/>
          </p:cNvSpPr>
          <p:nvPr>
            <p:ph type="title"/>
          </p:nvPr>
        </p:nvSpPr>
        <p:spPr/>
        <p:txBody>
          <a:bodyPr>
            <a:noAutofit/>
          </a:bodyPr>
          <a:lstStyle/>
          <a:p>
            <a:r>
              <a:rPr lang="en-US" sz="3200" dirty="0"/>
              <a:t>What do asthma differences by race and ethnicity look like after “factoring out” air pollution?</a:t>
            </a:r>
          </a:p>
        </p:txBody>
      </p:sp>
      <p:pic>
        <p:nvPicPr>
          <p:cNvPr id="7" name="Picture 6" descr="A graph of different pollutants&#10;&#10;Description automatically generated with medium confidence">
            <a:extLst>
              <a:ext uri="{FF2B5EF4-FFF2-40B4-BE49-F238E27FC236}">
                <a16:creationId xmlns:a16="http://schemas.microsoft.com/office/drawing/2014/main" id="{C82239C6-F40E-D34C-799C-0C8A822DF211}"/>
              </a:ext>
            </a:extLst>
          </p:cNvPr>
          <p:cNvPicPr>
            <a:picLocks noChangeAspect="1"/>
          </p:cNvPicPr>
          <p:nvPr/>
        </p:nvPicPr>
        <p:blipFill rotWithShape="1">
          <a:blip r:embed="rId2"/>
          <a:srcRect r="53691"/>
          <a:stretch/>
        </p:blipFill>
        <p:spPr>
          <a:xfrm>
            <a:off x="4910201" y="720436"/>
            <a:ext cx="6263312" cy="5771873"/>
          </a:xfrm>
          <a:prstGeom prst="rect">
            <a:avLst/>
          </a:prstGeom>
        </p:spPr>
      </p:pic>
      <p:sp>
        <p:nvSpPr>
          <p:cNvPr id="8" name="Up-Down Arrow 7">
            <a:extLst>
              <a:ext uri="{FF2B5EF4-FFF2-40B4-BE49-F238E27FC236}">
                <a16:creationId xmlns:a16="http://schemas.microsoft.com/office/drawing/2014/main" id="{ABA6BED6-A037-818F-6384-88FF628A80DA}"/>
              </a:ext>
            </a:extLst>
          </p:cNvPr>
          <p:cNvSpPr/>
          <p:nvPr/>
        </p:nvSpPr>
        <p:spPr>
          <a:xfrm>
            <a:off x="8068947" y="1399309"/>
            <a:ext cx="138547" cy="1399309"/>
          </a:xfrm>
          <a:prstGeom prst="up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90875F2-6712-C47D-6AC8-854847015995}"/>
              </a:ext>
            </a:extLst>
          </p:cNvPr>
          <p:cNvSpPr txBox="1"/>
          <p:nvPr/>
        </p:nvSpPr>
        <p:spPr>
          <a:xfrm>
            <a:off x="8118764" y="1637298"/>
            <a:ext cx="1191491" cy="923330"/>
          </a:xfrm>
          <a:prstGeom prst="rect">
            <a:avLst/>
          </a:prstGeom>
          <a:noFill/>
        </p:spPr>
        <p:txBody>
          <a:bodyPr wrap="square" rtlCol="0">
            <a:spAutoFit/>
          </a:bodyPr>
          <a:lstStyle/>
          <a:p>
            <a:r>
              <a:rPr lang="en-US" dirty="0"/>
              <a:t>Asthma inequity:</a:t>
            </a:r>
          </a:p>
          <a:p>
            <a:r>
              <a:rPr lang="en-US" dirty="0">
                <a:solidFill>
                  <a:srgbClr val="FF0000"/>
                </a:solidFill>
              </a:rPr>
              <a:t>51%</a:t>
            </a:r>
          </a:p>
        </p:txBody>
      </p:sp>
      <p:sp>
        <p:nvSpPr>
          <p:cNvPr id="10" name="TextBox 9">
            <a:extLst>
              <a:ext uri="{FF2B5EF4-FFF2-40B4-BE49-F238E27FC236}">
                <a16:creationId xmlns:a16="http://schemas.microsoft.com/office/drawing/2014/main" id="{C37140E6-9D1B-CAC9-E17E-C8A604B01283}"/>
              </a:ext>
            </a:extLst>
          </p:cNvPr>
          <p:cNvSpPr txBox="1"/>
          <p:nvPr/>
        </p:nvSpPr>
        <p:spPr>
          <a:xfrm>
            <a:off x="10844556" y="1336871"/>
            <a:ext cx="1191491" cy="1477328"/>
          </a:xfrm>
          <a:prstGeom prst="rect">
            <a:avLst/>
          </a:prstGeom>
          <a:noFill/>
        </p:spPr>
        <p:txBody>
          <a:bodyPr wrap="square" rtlCol="0">
            <a:spAutoFit/>
          </a:bodyPr>
          <a:lstStyle/>
          <a:p>
            <a:r>
              <a:rPr lang="en-US" dirty="0"/>
              <a:t>After factoring out air pollution:</a:t>
            </a:r>
          </a:p>
          <a:p>
            <a:r>
              <a:rPr lang="en-US" dirty="0">
                <a:solidFill>
                  <a:srgbClr val="7030A0"/>
                </a:solidFill>
              </a:rPr>
              <a:t>39%</a:t>
            </a:r>
          </a:p>
        </p:txBody>
      </p:sp>
      <p:sp>
        <p:nvSpPr>
          <p:cNvPr id="11" name="Up-Down Arrow 10">
            <a:extLst>
              <a:ext uri="{FF2B5EF4-FFF2-40B4-BE49-F238E27FC236}">
                <a16:creationId xmlns:a16="http://schemas.microsoft.com/office/drawing/2014/main" id="{7829CBDE-19DF-4CF8-274E-42ED0EAD2A08}"/>
              </a:ext>
            </a:extLst>
          </p:cNvPr>
          <p:cNvSpPr/>
          <p:nvPr/>
        </p:nvSpPr>
        <p:spPr>
          <a:xfrm>
            <a:off x="10486277" y="1759527"/>
            <a:ext cx="138547" cy="1039091"/>
          </a:xfrm>
          <a:prstGeom prst="upDownArrow">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12" name="Up-Down Arrow 11">
            <a:extLst>
              <a:ext uri="{FF2B5EF4-FFF2-40B4-BE49-F238E27FC236}">
                <a16:creationId xmlns:a16="http://schemas.microsoft.com/office/drawing/2014/main" id="{37452AFB-5A5B-675A-8446-9D308DB53EF8}"/>
              </a:ext>
            </a:extLst>
          </p:cNvPr>
          <p:cNvSpPr/>
          <p:nvPr/>
        </p:nvSpPr>
        <p:spPr>
          <a:xfrm>
            <a:off x="8128493" y="4640094"/>
            <a:ext cx="138547" cy="994579"/>
          </a:xfrm>
          <a:prstGeom prst="up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F933B5F-8ABD-D005-F2DB-A7041FC50A82}"/>
              </a:ext>
            </a:extLst>
          </p:cNvPr>
          <p:cNvSpPr txBox="1"/>
          <p:nvPr/>
        </p:nvSpPr>
        <p:spPr>
          <a:xfrm>
            <a:off x="8188038" y="4806367"/>
            <a:ext cx="1191491" cy="923330"/>
          </a:xfrm>
          <a:prstGeom prst="rect">
            <a:avLst/>
          </a:prstGeom>
          <a:noFill/>
        </p:spPr>
        <p:txBody>
          <a:bodyPr wrap="square" rtlCol="0">
            <a:spAutoFit/>
          </a:bodyPr>
          <a:lstStyle/>
          <a:p>
            <a:r>
              <a:rPr lang="en-US" dirty="0"/>
              <a:t>Asthma inequity:</a:t>
            </a:r>
          </a:p>
          <a:p>
            <a:r>
              <a:rPr lang="en-US" dirty="0">
                <a:solidFill>
                  <a:srgbClr val="FF0000"/>
                </a:solidFill>
              </a:rPr>
              <a:t> 12%</a:t>
            </a:r>
          </a:p>
        </p:txBody>
      </p:sp>
      <p:sp>
        <p:nvSpPr>
          <p:cNvPr id="14" name="TextBox 13">
            <a:extLst>
              <a:ext uri="{FF2B5EF4-FFF2-40B4-BE49-F238E27FC236}">
                <a16:creationId xmlns:a16="http://schemas.microsoft.com/office/drawing/2014/main" id="{FBB4C382-DD7F-CD86-635A-1240FDEC7348}"/>
              </a:ext>
            </a:extLst>
          </p:cNvPr>
          <p:cNvSpPr txBox="1"/>
          <p:nvPr/>
        </p:nvSpPr>
        <p:spPr>
          <a:xfrm>
            <a:off x="10939403" y="4276456"/>
            <a:ext cx="1191491" cy="1477328"/>
          </a:xfrm>
          <a:prstGeom prst="rect">
            <a:avLst/>
          </a:prstGeom>
          <a:noFill/>
        </p:spPr>
        <p:txBody>
          <a:bodyPr wrap="square" rtlCol="0">
            <a:spAutoFit/>
          </a:bodyPr>
          <a:lstStyle/>
          <a:p>
            <a:r>
              <a:rPr lang="en-US" dirty="0"/>
              <a:t>After factoring out air pollution:</a:t>
            </a:r>
          </a:p>
          <a:p>
            <a:r>
              <a:rPr lang="en-US" dirty="0">
                <a:solidFill>
                  <a:srgbClr val="7030A0"/>
                </a:solidFill>
              </a:rPr>
              <a:t>8%</a:t>
            </a:r>
          </a:p>
        </p:txBody>
      </p:sp>
      <p:sp>
        <p:nvSpPr>
          <p:cNvPr id="15" name="Up-Down Arrow 14">
            <a:extLst>
              <a:ext uri="{FF2B5EF4-FFF2-40B4-BE49-F238E27FC236}">
                <a16:creationId xmlns:a16="http://schemas.microsoft.com/office/drawing/2014/main" id="{05EF68D6-4A85-BF60-348B-0DF8ECD38F40}"/>
              </a:ext>
            </a:extLst>
          </p:cNvPr>
          <p:cNvSpPr/>
          <p:nvPr/>
        </p:nvSpPr>
        <p:spPr>
          <a:xfrm>
            <a:off x="10553414" y="4991034"/>
            <a:ext cx="138547" cy="633911"/>
          </a:xfrm>
          <a:prstGeom prst="upDownArrow">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Tree>
    <p:extLst>
      <p:ext uri="{BB962C8B-B14F-4D97-AF65-F5344CB8AC3E}">
        <p14:creationId xmlns:p14="http://schemas.microsoft.com/office/powerpoint/2010/main" val="2210900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421C8C-FC79-59F6-0224-DDC0E8B12B68}"/>
              </a:ext>
            </a:extLst>
          </p:cNvPr>
          <p:cNvSpPr>
            <a:spLocks noGrp="1"/>
          </p:cNvSpPr>
          <p:nvPr>
            <p:ph type="title"/>
          </p:nvPr>
        </p:nvSpPr>
        <p:spPr/>
        <p:txBody>
          <a:bodyPr/>
          <a:lstStyle/>
          <a:p>
            <a:r>
              <a:rPr lang="en-US" dirty="0"/>
              <a:t>Where do we go from here?</a:t>
            </a:r>
          </a:p>
        </p:txBody>
      </p:sp>
      <p:sp>
        <p:nvSpPr>
          <p:cNvPr id="5" name="Content Placeholder 4">
            <a:extLst>
              <a:ext uri="{FF2B5EF4-FFF2-40B4-BE49-F238E27FC236}">
                <a16:creationId xmlns:a16="http://schemas.microsoft.com/office/drawing/2014/main" id="{BA36A003-B761-6E37-6BAD-EDC2CE9D8B4E}"/>
              </a:ext>
            </a:extLst>
          </p:cNvPr>
          <p:cNvSpPr>
            <a:spLocks noGrp="1"/>
          </p:cNvSpPr>
          <p:nvPr>
            <p:ph idx="1"/>
          </p:nvPr>
        </p:nvSpPr>
        <p:spPr/>
        <p:txBody>
          <a:bodyPr/>
          <a:lstStyle/>
          <a:p>
            <a:r>
              <a:rPr lang="en-US" dirty="0"/>
              <a:t>Investigate health impacts of specific types of air pollution sources</a:t>
            </a:r>
          </a:p>
          <a:p>
            <a:pPr lvl="1"/>
            <a:r>
              <a:rPr lang="en-US" dirty="0"/>
              <a:t>Supporting findings:</a:t>
            </a:r>
          </a:p>
          <a:p>
            <a:pPr lvl="2"/>
            <a:r>
              <a:rPr lang="en-US" dirty="0"/>
              <a:t>Interactions between PM and other pollutants in predicting health impacts</a:t>
            </a:r>
          </a:p>
          <a:p>
            <a:pPr lvl="2"/>
            <a:r>
              <a:rPr lang="en-US" dirty="0"/>
              <a:t>Pollutants show independent effects, different pollutants matter for different racial/ethnic </a:t>
            </a:r>
            <a:r>
              <a:rPr lang="en-US" dirty="0" err="1"/>
              <a:t>grousl</a:t>
            </a:r>
            <a:endParaRPr lang="en-US" dirty="0"/>
          </a:p>
          <a:p>
            <a:r>
              <a:rPr lang="en-US" dirty="0"/>
              <a:t>Examine the factors leading to the location of polluting sources in neighborhoods with </a:t>
            </a:r>
            <a:r>
              <a:rPr lang="en-US"/>
              <a:t>more people of color</a:t>
            </a:r>
            <a:endParaRPr lang="en-US" dirty="0"/>
          </a:p>
        </p:txBody>
      </p:sp>
    </p:spTree>
    <p:extLst>
      <p:ext uri="{BB962C8B-B14F-4D97-AF65-F5344CB8AC3E}">
        <p14:creationId xmlns:p14="http://schemas.microsoft.com/office/powerpoint/2010/main" val="158942443"/>
      </p:ext>
    </p:extLst>
  </p:cSld>
  <p:clrMapOvr>
    <a:masterClrMapping/>
  </p:clrMapOvr>
</p:sld>
</file>

<file path=ppt/theme/theme1.xml><?xml version="1.0" encoding="utf-8"?>
<a:theme xmlns:a="http://schemas.openxmlformats.org/drawingml/2006/main" name="Atlas">
  <a:themeElements>
    <a:clrScheme name="Custom 1">
      <a:dk1>
        <a:sysClr val="windowText" lastClr="000000"/>
      </a:dk1>
      <a:lt1>
        <a:sysClr val="window" lastClr="FFFFFF"/>
      </a:lt1>
      <a:dk2>
        <a:srgbClr val="454545"/>
      </a:dk2>
      <a:lt2>
        <a:srgbClr val="E0E0E0"/>
      </a:lt2>
      <a:accent1>
        <a:srgbClr val="BF5700"/>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Ecology 16x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ture ecology education photo presentation.potx" id="{C2041BFC-79DD-469A-9C9C-CE3A45FF64F3}" vid="{F6D325B2-35D9-40C5-B4CD-C0A8483D565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Atlas</Template>
  <TotalTime>2433</TotalTime>
  <Words>734</Words>
  <Application>Microsoft Office PowerPoint</Application>
  <PresentationFormat>Widescreen</PresentationFormat>
  <Paragraphs>73</Paragraphs>
  <Slides>14</Slides>
  <Notes>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14</vt:i4>
      </vt:variant>
    </vt:vector>
  </HeadingPairs>
  <TitlesOfParts>
    <vt:vector size="24" baseType="lpstr">
      <vt:lpstr>Aptos</vt:lpstr>
      <vt:lpstr>Arial</vt:lpstr>
      <vt:lpstr>Calibri</vt:lpstr>
      <vt:lpstr>Calibri Light</vt:lpstr>
      <vt:lpstr>Corbel</vt:lpstr>
      <vt:lpstr>Helvetica Neue</vt:lpstr>
      <vt:lpstr>Rockwell</vt:lpstr>
      <vt:lpstr>Wingdings</vt:lpstr>
      <vt:lpstr>Atlas</vt:lpstr>
      <vt:lpstr>Ecology 16x9</vt:lpstr>
      <vt:lpstr>Local health inequities tied to air pollution in Austin</vt:lpstr>
      <vt:lpstr>Connecting Environment to Health in Texas &amp; Beyond</vt:lpstr>
      <vt:lpstr>Insights from INHALE: Inequitable Neighborhood Health and Airborne Lung Exposures. </vt:lpstr>
      <vt:lpstr>Why are there more asthma ED visits from East Austin?</vt:lpstr>
      <vt:lpstr>What is the role of  air pollution?</vt:lpstr>
      <vt:lpstr>PowerPoint Presentation</vt:lpstr>
      <vt:lpstr>Spatial patterns depend on background levels and distance from emission sources</vt:lpstr>
      <vt:lpstr>Pollutant characteristics and sources determine spatial patterns and potential impacts on health disparities</vt:lpstr>
      <vt:lpstr>PowerPoint Presentation</vt:lpstr>
      <vt:lpstr>How is asthma linked to outdoor air pollution in Austin?</vt:lpstr>
      <vt:lpstr>How can we deal with the complex interconnections between air pollution, health, and race/ethnicity?</vt:lpstr>
      <vt:lpstr>Do air pollution levels within the Austin metro area share patterns with race  and ethnicity?</vt:lpstr>
      <vt:lpstr>What do asthma differences by race and ethnicity look like after “factoring out” air pollution?</vt:lpstr>
      <vt:lpstr>Where do we go from here?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Air pollution and Asthma in Austin</dc:title>
  <dc:creator>Chambliss, Sarah E</dc:creator>
  <cp:lastModifiedBy>Brett Davis</cp:lastModifiedBy>
  <cp:revision>21</cp:revision>
  <dcterms:created xsi:type="dcterms:W3CDTF">2024-02-01T18:03:25Z</dcterms:created>
  <dcterms:modified xsi:type="dcterms:W3CDTF">2024-10-08T14:12:36Z</dcterms:modified>
</cp:coreProperties>
</file>